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576" r:id="rId2"/>
    <p:sldId id="262" r:id="rId3"/>
    <p:sldId id="264" r:id="rId4"/>
    <p:sldId id="265" r:id="rId5"/>
    <p:sldId id="992" r:id="rId6"/>
    <p:sldId id="975" r:id="rId7"/>
    <p:sldId id="979" r:id="rId8"/>
    <p:sldId id="987" r:id="rId9"/>
    <p:sldId id="271" r:id="rId10"/>
    <p:sldId id="922" r:id="rId11"/>
    <p:sldId id="1037" r:id="rId12"/>
    <p:sldId id="1015" r:id="rId13"/>
    <p:sldId id="1036" r:id="rId14"/>
    <p:sldId id="1038" r:id="rId15"/>
    <p:sldId id="1042" r:id="rId16"/>
    <p:sldId id="978" r:id="rId17"/>
    <p:sldId id="1041" r:id="rId18"/>
    <p:sldId id="1039" r:id="rId19"/>
    <p:sldId id="1040" r:id="rId20"/>
    <p:sldId id="989" r:id="rId21"/>
    <p:sldId id="990" r:id="rId22"/>
    <p:sldId id="991" r:id="rId23"/>
    <p:sldId id="9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DDC0A-7080-6F4A-ABDA-8454F56112E8}" v="2" dt="2022-09-08T16:26:36.0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21"/>
    <p:restoredTop sz="94656"/>
  </p:normalViewPr>
  <p:slideViewPr>
    <p:cSldViewPr snapToGrid="0" snapToObjects="1">
      <p:cViewPr varScale="1">
        <p:scale>
          <a:sx n="87" d="100"/>
          <a:sy n="87" d="100"/>
        </p:scale>
        <p:origin x="232" y="10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25320-ADE2-254B-B25F-A62B09733312}"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46DD56-944D-A64C-AD03-0CEC0EBBEE79}" type="slidenum">
              <a:rPr lang="en-US" smtClean="0"/>
              <a:t>‹#›</a:t>
            </a:fld>
            <a:endParaRPr lang="en-US"/>
          </a:p>
        </p:txBody>
      </p:sp>
    </p:spTree>
    <p:extLst>
      <p:ext uri="{BB962C8B-B14F-4D97-AF65-F5344CB8AC3E}">
        <p14:creationId xmlns:p14="http://schemas.microsoft.com/office/powerpoint/2010/main" val="1054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1</a:t>
            </a:fld>
            <a:endParaRPr lang="en-US"/>
          </a:p>
        </p:txBody>
      </p:sp>
    </p:spTree>
    <p:extLst>
      <p:ext uri="{BB962C8B-B14F-4D97-AF65-F5344CB8AC3E}">
        <p14:creationId xmlns:p14="http://schemas.microsoft.com/office/powerpoint/2010/main" val="1529771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16</a:t>
            </a:fld>
            <a:endParaRPr lang="en-US"/>
          </a:p>
        </p:txBody>
      </p:sp>
    </p:spTree>
    <p:extLst>
      <p:ext uri="{BB962C8B-B14F-4D97-AF65-F5344CB8AC3E}">
        <p14:creationId xmlns:p14="http://schemas.microsoft.com/office/powerpoint/2010/main" val="3434864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23</a:t>
            </a:fld>
            <a:endParaRPr lang="en-US"/>
          </a:p>
        </p:txBody>
      </p:sp>
    </p:spTree>
    <p:extLst>
      <p:ext uri="{BB962C8B-B14F-4D97-AF65-F5344CB8AC3E}">
        <p14:creationId xmlns:p14="http://schemas.microsoft.com/office/powerpoint/2010/main" val="40250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Good morning, good afternoon, good evening…wherever you are in the world this is Dr. Dori Naerbo and I am your host on today’s call.  For those of you who do not know me…I am a clinical researcher and author of several books.  </a:t>
            </a:r>
          </a:p>
          <a:p>
            <a:endParaRPr/>
          </a:p>
          <a:p>
            <a:endParaRPr/>
          </a:p>
          <a:p>
            <a:endParaRPr/>
          </a:p>
          <a:p>
            <a:endParaRPr/>
          </a:p>
          <a:p>
            <a:endParaRPr/>
          </a:p>
          <a:p>
            <a:endParaRPr/>
          </a:p>
          <a:p>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rPr lang="en-US" dirty="0"/>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This is Confidential. Do not distribute—for scientific educational purposes only.  </a:t>
            </a:r>
          </a:p>
          <a:p>
            <a:endParaRPr lang="en-US" dirty="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5</a:t>
            </a:fld>
            <a:endParaRPr lang="en-US"/>
          </a:p>
        </p:txBody>
      </p:sp>
    </p:spTree>
    <p:extLst>
      <p:ext uri="{BB962C8B-B14F-4D97-AF65-F5344CB8AC3E}">
        <p14:creationId xmlns:p14="http://schemas.microsoft.com/office/powerpoint/2010/main" val="320717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205958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A184437E-DD7C-6940-8855-462CF1C171D1}" type="slidenum">
              <a:rPr lang="en-US" smtClean="0"/>
              <a:t>10</a:t>
            </a:fld>
            <a:endParaRPr lang="en-US"/>
          </a:p>
        </p:txBody>
      </p:sp>
    </p:spTree>
    <p:extLst>
      <p:ext uri="{BB962C8B-B14F-4D97-AF65-F5344CB8AC3E}">
        <p14:creationId xmlns:p14="http://schemas.microsoft.com/office/powerpoint/2010/main" val="115272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A184437E-DD7C-6940-8855-462CF1C171D1}" type="slidenum">
              <a:rPr lang="en-US" smtClean="0"/>
              <a:t>11</a:t>
            </a:fld>
            <a:endParaRPr lang="en-US"/>
          </a:p>
        </p:txBody>
      </p:sp>
    </p:spTree>
    <p:extLst>
      <p:ext uri="{BB962C8B-B14F-4D97-AF65-F5344CB8AC3E}">
        <p14:creationId xmlns:p14="http://schemas.microsoft.com/office/powerpoint/2010/main" val="149398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A184437E-DD7C-6940-8855-462CF1C171D1}" type="slidenum">
              <a:rPr lang="en-US" smtClean="0"/>
              <a:t>14</a:t>
            </a:fld>
            <a:endParaRPr lang="en-US"/>
          </a:p>
        </p:txBody>
      </p:sp>
    </p:spTree>
    <p:extLst>
      <p:ext uri="{BB962C8B-B14F-4D97-AF65-F5344CB8AC3E}">
        <p14:creationId xmlns:p14="http://schemas.microsoft.com/office/powerpoint/2010/main" val="2757082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8413B-64E2-1049-9783-19F63FBA46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D0314-7DA8-9440-BF6C-701EAC3C24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900ABD-D4D2-E448-BBEE-2FB3E27E84E4}"/>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5" name="Footer Placeholder 4">
            <a:extLst>
              <a:ext uri="{FF2B5EF4-FFF2-40B4-BE49-F238E27FC236}">
                <a16:creationId xmlns:a16="http://schemas.microsoft.com/office/drawing/2014/main" id="{D2C0011B-C141-C349-869F-C582FF962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7B082-3DC5-284C-8443-65061EBEEF73}"/>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276730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BA62-A834-584F-837C-E3A99CF84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B933EA-D9AF-BC4A-A121-E15BDA044E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9CF5C-6180-294E-97CA-AC18E2B54426}"/>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5" name="Footer Placeholder 4">
            <a:extLst>
              <a:ext uri="{FF2B5EF4-FFF2-40B4-BE49-F238E27FC236}">
                <a16:creationId xmlns:a16="http://schemas.microsoft.com/office/drawing/2014/main" id="{942EFA73-8C60-D34D-8289-D6A214D53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31B25A-A5A6-B441-A40B-C278816889DD}"/>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2109839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C6BE38-C64D-7643-9BF8-95C981F60B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292F16-F403-9540-AD75-1193A18D07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9A668-033D-8045-910F-707DF73BF539}"/>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5" name="Footer Placeholder 4">
            <a:extLst>
              <a:ext uri="{FF2B5EF4-FFF2-40B4-BE49-F238E27FC236}">
                <a16:creationId xmlns:a16="http://schemas.microsoft.com/office/drawing/2014/main" id="{46410CE7-C63E-674B-84BC-5D6601FD1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068F9-5E95-6444-91F4-1B227315047B}"/>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242023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51794468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394CF-BB19-384B-B427-A5D6E2415C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48452-76AF-864D-9ABF-DC2224C971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04C07-18D3-8043-A976-2F60844AAC89}"/>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5" name="Footer Placeholder 4">
            <a:extLst>
              <a:ext uri="{FF2B5EF4-FFF2-40B4-BE49-F238E27FC236}">
                <a16:creationId xmlns:a16="http://schemas.microsoft.com/office/drawing/2014/main" id="{A2E37D9B-AB34-1845-A7B6-881232714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2D928-2BF3-9446-9C2D-99CCA594B671}"/>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1198496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2633-AEE3-7C4A-99BD-12DAE975D0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20288F-273C-034E-B994-644422ABA8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94567-07FD-554B-A343-0A446E9C541E}"/>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5" name="Footer Placeholder 4">
            <a:extLst>
              <a:ext uri="{FF2B5EF4-FFF2-40B4-BE49-F238E27FC236}">
                <a16:creationId xmlns:a16="http://schemas.microsoft.com/office/drawing/2014/main" id="{28E01CE6-98FF-2841-B564-F13C08BDB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8BF58-0F1E-824D-910B-E4031ED2412E}"/>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879877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434D-5868-8B4C-9BDA-4B039EB64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BB2C5-5F3E-3142-AC1C-8AE7B8E23C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2F038B-D3FC-DE4D-8D5B-45123AF8FC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3800B7-FC86-4B4C-A420-225339694455}"/>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6" name="Footer Placeholder 5">
            <a:extLst>
              <a:ext uri="{FF2B5EF4-FFF2-40B4-BE49-F238E27FC236}">
                <a16:creationId xmlns:a16="http://schemas.microsoft.com/office/drawing/2014/main" id="{555FDA39-075A-554F-B698-C787AE60C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DFB73-1E2B-4942-B1E2-606348F7DBBA}"/>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1208488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2C505-DB9B-324B-9C37-E57D95E6BC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ECF5F-33EA-3545-B247-F09EBA6511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9890AA-A45E-8C49-84A1-31B9B8DEE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E3A7EF-C20B-2849-967F-A7EA632C8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4EF1D6-828F-344C-B3FE-EBEFD2481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684558-658A-8F46-A3CF-8D02D1CD0677}"/>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8" name="Footer Placeholder 7">
            <a:extLst>
              <a:ext uri="{FF2B5EF4-FFF2-40B4-BE49-F238E27FC236}">
                <a16:creationId xmlns:a16="http://schemas.microsoft.com/office/drawing/2014/main" id="{FCD4F3BD-219E-F842-8E5E-3BEAA911FD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D8E5E2-1482-6A49-8720-2A10989DE503}"/>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139611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1D21-945C-E944-976C-57875EBF78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EBAD13-239D-DA48-A788-138576C7012C}"/>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4" name="Footer Placeholder 3">
            <a:extLst>
              <a:ext uri="{FF2B5EF4-FFF2-40B4-BE49-F238E27FC236}">
                <a16:creationId xmlns:a16="http://schemas.microsoft.com/office/drawing/2014/main" id="{56C9C0C9-46B3-F744-90E7-F1EAAAAAE7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17092C-6F97-A64C-9C9F-239C29598250}"/>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1680908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9BB67B-2CCC-D646-A3C3-2704B13BA07D}"/>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3" name="Footer Placeholder 2">
            <a:extLst>
              <a:ext uri="{FF2B5EF4-FFF2-40B4-BE49-F238E27FC236}">
                <a16:creationId xmlns:a16="http://schemas.microsoft.com/office/drawing/2014/main" id="{40B17D7D-BEB4-6643-8B0B-A128BAC081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7FB81C-9AA3-D347-BE52-982F856D024F}"/>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1110889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98CF-1C3C-3442-BA3A-B9D4B9C91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7FE86-50C8-0B4B-9DE6-12FB4CD9A3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0CD4E2-A19E-DB43-9783-68EC7893D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79746-F2BE-554F-8161-7107C164595B}"/>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6" name="Footer Placeholder 5">
            <a:extLst>
              <a:ext uri="{FF2B5EF4-FFF2-40B4-BE49-F238E27FC236}">
                <a16:creationId xmlns:a16="http://schemas.microsoft.com/office/drawing/2014/main" id="{A503BA53-71AF-5140-BA34-9E8E2683A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C7E5A-D577-9446-8079-52E1FEDB73EA}"/>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2500625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FE6BA-766E-D24C-832D-2AAD64194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BE453A-CF1C-A542-8C90-35E69156E4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70BA29-8B42-654C-9097-A4FCCDEC8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F5CF5B-9243-8344-BFAC-9295EC06B482}"/>
              </a:ext>
            </a:extLst>
          </p:cNvPr>
          <p:cNvSpPr>
            <a:spLocks noGrp="1"/>
          </p:cNvSpPr>
          <p:nvPr>
            <p:ph type="dt" sz="half" idx="10"/>
          </p:nvPr>
        </p:nvSpPr>
        <p:spPr/>
        <p:txBody>
          <a:bodyPr/>
          <a:lstStyle/>
          <a:p>
            <a:fld id="{541D43D7-33DB-8C48-812B-3C75A22E6672}" type="datetimeFigureOut">
              <a:rPr lang="en-US" smtClean="0"/>
              <a:t>9/8/22</a:t>
            </a:fld>
            <a:endParaRPr lang="en-US"/>
          </a:p>
        </p:txBody>
      </p:sp>
      <p:sp>
        <p:nvSpPr>
          <p:cNvPr id="6" name="Footer Placeholder 5">
            <a:extLst>
              <a:ext uri="{FF2B5EF4-FFF2-40B4-BE49-F238E27FC236}">
                <a16:creationId xmlns:a16="http://schemas.microsoft.com/office/drawing/2014/main" id="{A36D2174-247E-2244-B18F-7190FF134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E5E473-882A-2B4E-A507-F27117A26D27}"/>
              </a:ext>
            </a:extLst>
          </p:cNvPr>
          <p:cNvSpPr>
            <a:spLocks noGrp="1"/>
          </p:cNvSpPr>
          <p:nvPr>
            <p:ph type="sldNum" sz="quarter" idx="12"/>
          </p:nvPr>
        </p:nvSpPr>
        <p:spPr/>
        <p:txBody>
          <a:bodyPr/>
          <a:lstStyle/>
          <a:p>
            <a:fld id="{83673AC6-C465-5647-8049-DC192BD9DC82}" type="slidenum">
              <a:rPr lang="en-US" smtClean="0"/>
              <a:t>‹#›</a:t>
            </a:fld>
            <a:endParaRPr lang="en-US"/>
          </a:p>
        </p:txBody>
      </p:sp>
    </p:spTree>
    <p:extLst>
      <p:ext uri="{BB962C8B-B14F-4D97-AF65-F5344CB8AC3E}">
        <p14:creationId xmlns:p14="http://schemas.microsoft.com/office/powerpoint/2010/main" val="102917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D9A3D-EB6C-3744-BD94-DC7108F455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7242B0-E6B6-854E-AE1D-4F0545896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6591E-8BDF-F64E-BFB2-F7589BCE3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D43D7-33DB-8C48-812B-3C75A22E6672}" type="datetimeFigureOut">
              <a:rPr lang="en-US" smtClean="0"/>
              <a:t>9/8/22</a:t>
            </a:fld>
            <a:endParaRPr lang="en-US"/>
          </a:p>
        </p:txBody>
      </p:sp>
      <p:sp>
        <p:nvSpPr>
          <p:cNvPr id="5" name="Footer Placeholder 4">
            <a:extLst>
              <a:ext uri="{FF2B5EF4-FFF2-40B4-BE49-F238E27FC236}">
                <a16:creationId xmlns:a16="http://schemas.microsoft.com/office/drawing/2014/main" id="{6961F085-14FB-6D48-BDE3-C039A2BB93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223178-7795-A247-B60E-576DF4DB79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73AC6-C465-5647-8049-DC192BD9DC82}" type="slidenum">
              <a:rPr lang="en-US" smtClean="0"/>
              <a:t>‹#›</a:t>
            </a:fld>
            <a:endParaRPr lang="en-US"/>
          </a:p>
        </p:txBody>
      </p:sp>
    </p:spTree>
    <p:extLst>
      <p:ext uri="{BB962C8B-B14F-4D97-AF65-F5344CB8AC3E}">
        <p14:creationId xmlns:p14="http://schemas.microsoft.com/office/powerpoint/2010/main" val="123650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tiff"/><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nature.com/articles/139533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ncbi.nlm.nih.gov/pmc/articles/PMC5649871/"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76E0D4E-9863-D84A-B865-0DA65154442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a:solidFill>
                  <a:srgbClr val="FFFFFF"/>
                </a:solidFill>
                <a:latin typeface="+mj-lt"/>
                <a:ea typeface="+mj-ea"/>
                <a:cs typeface="+mj-cs"/>
              </a:rPr>
              <a:t>Science with Dr. Christina Rahm</a:t>
            </a:r>
            <a:br>
              <a:rPr lang="en-US" sz="3100" kern="1200">
                <a:solidFill>
                  <a:srgbClr val="FFFFFF"/>
                </a:solidFill>
                <a:latin typeface="+mj-lt"/>
                <a:ea typeface="+mj-ea"/>
                <a:cs typeface="+mj-cs"/>
              </a:rPr>
            </a:br>
            <a:br>
              <a:rPr lang="en-US" sz="3100" kern="1200">
                <a:solidFill>
                  <a:srgbClr val="FFFFFF"/>
                </a:solidFill>
                <a:latin typeface="+mj-lt"/>
                <a:ea typeface="+mj-ea"/>
                <a:cs typeface="+mj-cs"/>
              </a:rPr>
            </a:br>
            <a:br>
              <a:rPr lang="en-US" sz="3100" b="1" kern="1200">
                <a:solidFill>
                  <a:srgbClr val="FFFFFF"/>
                </a:solidFill>
                <a:latin typeface="+mj-lt"/>
                <a:ea typeface="+mj-ea"/>
                <a:cs typeface="+mj-cs"/>
              </a:rPr>
            </a:br>
            <a:r>
              <a:rPr lang="en-US" sz="3100" b="1" kern="1200">
                <a:solidFill>
                  <a:srgbClr val="FFFFFF"/>
                </a:solidFill>
                <a:latin typeface="+mj-lt"/>
                <a:ea typeface="+mj-ea"/>
                <a:cs typeface="+mj-cs"/>
              </a:rPr>
              <a:t>We will get started shortly.</a:t>
            </a:r>
            <a:endParaRPr lang="en-US" sz="3100" kern="1200" dirty="0">
              <a:solidFill>
                <a:srgbClr val="FFFFFF"/>
              </a:solidFill>
              <a:latin typeface="+mj-lt"/>
              <a:ea typeface="+mj-ea"/>
              <a:cs typeface="+mj-cs"/>
            </a:endParaRPr>
          </a:p>
        </p:txBody>
      </p:sp>
      <p:pic>
        <p:nvPicPr>
          <p:cNvPr id="5" name="Picture 4" descr="Logo&#10;&#10;Description automatically generated">
            <a:extLst>
              <a:ext uri="{FF2B5EF4-FFF2-40B4-BE49-F238E27FC236}">
                <a16:creationId xmlns:a16="http://schemas.microsoft.com/office/drawing/2014/main" id="{0841A47B-050D-7543-A656-92A785AE57DC}"/>
              </a:ext>
            </a:extLst>
          </p:cNvPr>
          <p:cNvPicPr>
            <a:picLocks noChangeAspect="1"/>
          </p:cNvPicPr>
          <p:nvPr/>
        </p:nvPicPr>
        <p:blipFill>
          <a:blip r:embed="rId3"/>
          <a:stretch>
            <a:fillRect/>
          </a:stretch>
        </p:blipFill>
        <p:spPr>
          <a:xfrm>
            <a:off x="5168319" y="467208"/>
            <a:ext cx="5893965" cy="5923584"/>
          </a:xfrm>
          <a:prstGeom prst="rect">
            <a:avLst/>
          </a:prstGeom>
        </p:spPr>
      </p:pic>
    </p:spTree>
    <p:extLst>
      <p:ext uri="{BB962C8B-B14F-4D97-AF65-F5344CB8AC3E}">
        <p14:creationId xmlns:p14="http://schemas.microsoft.com/office/powerpoint/2010/main" val="3099182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F989-BD69-1644-AF41-D88DD50A9A76}"/>
              </a:ext>
            </a:extLst>
          </p:cNvPr>
          <p:cNvSpPr>
            <a:spLocks noGrp="1"/>
          </p:cNvSpPr>
          <p:nvPr>
            <p:ph type="title"/>
          </p:nvPr>
        </p:nvSpPr>
        <p:spPr>
          <a:xfrm>
            <a:off x="839788" y="594025"/>
            <a:ext cx="8542751" cy="1325563"/>
          </a:xfrm>
        </p:spPr>
        <p:txBody>
          <a:bodyPr/>
          <a:lstStyle/>
          <a:p>
            <a:r>
              <a:rPr lang="en-US" b="1" dirty="0">
                <a:solidFill>
                  <a:schemeClr val="accent1">
                    <a:lumMod val="50000"/>
                  </a:schemeClr>
                </a:solidFill>
              </a:rPr>
              <a:t>CASE STUDY: PROPRIETARY BLENDS</a:t>
            </a:r>
          </a:p>
        </p:txBody>
      </p:sp>
      <p:sp>
        <p:nvSpPr>
          <p:cNvPr id="7" name="Text Placeholder 6">
            <a:extLst>
              <a:ext uri="{FF2B5EF4-FFF2-40B4-BE49-F238E27FC236}">
                <a16:creationId xmlns:a16="http://schemas.microsoft.com/office/drawing/2014/main" id="{76C2AC3A-B8DE-2042-AEA5-43AB85B11875}"/>
              </a:ext>
            </a:extLst>
          </p:cNvPr>
          <p:cNvSpPr>
            <a:spLocks noGrp="1"/>
          </p:cNvSpPr>
          <p:nvPr>
            <p:ph type="body" idx="1"/>
          </p:nvPr>
        </p:nvSpPr>
        <p:spPr>
          <a:xfrm>
            <a:off x="411299" y="1919588"/>
            <a:ext cx="7231917" cy="823912"/>
          </a:xfrm>
        </p:spPr>
        <p:txBody>
          <a:bodyPr>
            <a:normAutofit/>
          </a:bodyPr>
          <a:lstStyle/>
          <a:p>
            <a:r>
              <a:rPr lang="en-US" sz="2800" b="0" dirty="0">
                <a:solidFill>
                  <a:schemeClr val="accent1">
                    <a:lumMod val="50000"/>
                  </a:schemeClr>
                </a:solidFill>
                <a:latin typeface="Calibri Light" panose="020F0302020204030204" pitchFamily="34" charset="0"/>
                <a:cs typeface="Calibri Light" panose="020F0302020204030204" pitchFamily="34" charset="0"/>
              </a:rPr>
              <a:t>PROPRIETARY BLEND II      PROPRIETARY BLEND III</a:t>
            </a:r>
          </a:p>
        </p:txBody>
      </p:sp>
      <p:sp>
        <p:nvSpPr>
          <p:cNvPr id="8" name="Content Placeholder 7">
            <a:extLst>
              <a:ext uri="{FF2B5EF4-FFF2-40B4-BE49-F238E27FC236}">
                <a16:creationId xmlns:a16="http://schemas.microsoft.com/office/drawing/2014/main" id="{5DB99AF7-97E2-1340-8B31-09DB9046B6B4}"/>
              </a:ext>
            </a:extLst>
          </p:cNvPr>
          <p:cNvSpPr>
            <a:spLocks noGrp="1"/>
          </p:cNvSpPr>
          <p:nvPr>
            <p:ph sz="half" idx="2"/>
          </p:nvPr>
        </p:nvSpPr>
        <p:spPr>
          <a:xfrm>
            <a:off x="666974" y="2932559"/>
            <a:ext cx="3125772" cy="3793075"/>
          </a:xfrm>
        </p:spPr>
        <p:txBody>
          <a:bodyPr>
            <a:normAutofit/>
          </a:bodyPr>
          <a:lstStyle/>
          <a:p>
            <a:pPr marL="0" indent="0">
              <a:buNone/>
            </a:pPr>
            <a:r>
              <a:rPr lang="en-US" sz="2000" dirty="0">
                <a:latin typeface="Calibri Light" panose="020F0302020204030204" pitchFamily="34" charset="0"/>
                <a:cs typeface="Calibri Light" panose="020F0302020204030204" pitchFamily="34" charset="0"/>
              </a:rPr>
              <a:t>N-acetyl L-tyrosine, anhydrous caffeine, L-theanine, velvet bean seed, pine bark, curcumin, and vitamin D</a:t>
            </a:r>
          </a:p>
          <a:p>
            <a:pPr marL="0" indent="0">
              <a:buNone/>
            </a:pPr>
            <a:endParaRPr lang="en-US" sz="2000" dirty="0">
              <a:latin typeface="Calibri Light" panose="020F0302020204030204" pitchFamily="34" charset="0"/>
              <a:cs typeface="Calibri Light" panose="020F0302020204030204" pitchFamily="34" charset="0"/>
            </a:endParaRPr>
          </a:p>
        </p:txBody>
      </p:sp>
      <p:sp>
        <p:nvSpPr>
          <p:cNvPr id="9" name="Text Placeholder 8">
            <a:extLst>
              <a:ext uri="{FF2B5EF4-FFF2-40B4-BE49-F238E27FC236}">
                <a16:creationId xmlns:a16="http://schemas.microsoft.com/office/drawing/2014/main" id="{5D9BD8B3-D2E6-F640-8A56-548DA11EBA1D}"/>
              </a:ext>
            </a:extLst>
          </p:cNvPr>
          <p:cNvSpPr>
            <a:spLocks noGrp="1"/>
          </p:cNvSpPr>
          <p:nvPr>
            <p:ph type="body" sz="quarter" idx="3"/>
          </p:nvPr>
        </p:nvSpPr>
        <p:spPr>
          <a:xfrm>
            <a:off x="7643216" y="1907352"/>
            <a:ext cx="5183188" cy="823912"/>
          </a:xfrm>
        </p:spPr>
        <p:txBody>
          <a:bodyPr>
            <a:normAutofit/>
          </a:bodyPr>
          <a:lstStyle/>
          <a:p>
            <a:r>
              <a:rPr lang="en-US" sz="2800" b="0" dirty="0">
                <a:solidFill>
                  <a:schemeClr val="accent1">
                    <a:lumMod val="50000"/>
                  </a:schemeClr>
                </a:solidFill>
                <a:latin typeface="Calibri Light" panose="020F0302020204030204" pitchFamily="34" charset="0"/>
                <a:cs typeface="Calibri Light" panose="020F0302020204030204" pitchFamily="34" charset="0"/>
              </a:rPr>
              <a:t>PROPRIETARY BLEND V</a:t>
            </a:r>
          </a:p>
        </p:txBody>
      </p:sp>
      <p:sp>
        <p:nvSpPr>
          <p:cNvPr id="10" name="Content Placeholder 9">
            <a:extLst>
              <a:ext uri="{FF2B5EF4-FFF2-40B4-BE49-F238E27FC236}">
                <a16:creationId xmlns:a16="http://schemas.microsoft.com/office/drawing/2014/main" id="{C840F37A-29C9-AB41-875C-0F61CC73027F}"/>
              </a:ext>
            </a:extLst>
          </p:cNvPr>
          <p:cNvSpPr>
            <a:spLocks noGrp="1"/>
          </p:cNvSpPr>
          <p:nvPr>
            <p:ph sz="quarter" idx="4"/>
          </p:nvPr>
        </p:nvSpPr>
        <p:spPr>
          <a:xfrm>
            <a:off x="7726769" y="2932559"/>
            <a:ext cx="3500083" cy="3684588"/>
          </a:xfrm>
        </p:spPr>
        <p:txBody>
          <a:bodyPr/>
          <a:lstStyle/>
          <a:p>
            <a:pPr marL="0" indent="0">
              <a:buNone/>
            </a:pPr>
            <a:r>
              <a:rPr lang="en-US" sz="2000" dirty="0">
                <a:latin typeface="Calibri Light" panose="020F0302020204030204" pitchFamily="34" charset="0"/>
                <a:cs typeface="Calibri Light" panose="020F0302020204030204" pitchFamily="34" charset="0"/>
              </a:rPr>
              <a:t>Proprietary Blend V is a powerful combination of natural vegetables, fruits, prebiotics, and probiotics, working in synergy to remove the body of unwanted toxins to support a healthy immune system.</a:t>
            </a:r>
          </a:p>
          <a:p>
            <a:pPr marL="0" indent="0">
              <a:buNone/>
            </a:pPr>
            <a:endParaRPr lang="en-US" dirty="0"/>
          </a:p>
        </p:txBody>
      </p:sp>
      <p:pic>
        <p:nvPicPr>
          <p:cNvPr id="4" name="Google Shape;215;p16">
            <a:extLst>
              <a:ext uri="{FF2B5EF4-FFF2-40B4-BE49-F238E27FC236}">
                <a16:creationId xmlns:a16="http://schemas.microsoft.com/office/drawing/2014/main" id="{0FA067E2-244D-9441-B915-41E08CE08C29}"/>
              </a:ext>
            </a:extLst>
          </p:cNvPr>
          <p:cNvPicPr preferRelativeResize="0"/>
          <p:nvPr/>
        </p:nvPicPr>
        <p:blipFill rotWithShape="1">
          <a:blip r:embed="rId3">
            <a:alphaModFix/>
          </a:blip>
          <a:srcRect/>
          <a:stretch/>
        </p:blipFill>
        <p:spPr>
          <a:xfrm>
            <a:off x="0" y="6389075"/>
            <a:ext cx="12192000" cy="468923"/>
          </a:xfrm>
          <a:prstGeom prst="rect">
            <a:avLst/>
          </a:prstGeom>
          <a:noFill/>
          <a:ln>
            <a:noFill/>
          </a:ln>
        </p:spPr>
      </p:pic>
      <p:sp>
        <p:nvSpPr>
          <p:cNvPr id="5" name="Rectangle 4">
            <a:extLst>
              <a:ext uri="{FF2B5EF4-FFF2-40B4-BE49-F238E27FC236}">
                <a16:creationId xmlns:a16="http://schemas.microsoft.com/office/drawing/2014/main" id="{0A9A41AA-7BF6-2E41-8F8D-C67D4F099A49}"/>
              </a:ext>
            </a:extLst>
          </p:cNvPr>
          <p:cNvSpPr/>
          <p:nvPr/>
        </p:nvSpPr>
        <p:spPr>
          <a:xfrm>
            <a:off x="2898913" y="6469647"/>
            <a:ext cx="6096000" cy="307777"/>
          </a:xfrm>
          <a:prstGeom prst="rect">
            <a:avLst/>
          </a:prstGeom>
        </p:spPr>
        <p:txBody>
          <a:bodyPr>
            <a:spAutoFit/>
          </a:bodyPr>
          <a:lstStyle/>
          <a:p>
            <a:pPr lvl="0" algn="ctr"/>
            <a:r>
              <a:rPr lang="en-US" sz="1400" b="1" dirty="0">
                <a:solidFill>
                  <a:srgbClr val="E2D5A7"/>
                </a:solidFill>
                <a:ea typeface="Calibri"/>
                <a:cs typeface="Calibri"/>
                <a:sym typeface="Calibri"/>
              </a:rPr>
              <a:t>International Science and Nutrition Society – CURARE CAUSAM – ISNS 2022  </a:t>
            </a:r>
            <a:endParaRPr lang="en-US" sz="2000" dirty="0"/>
          </a:p>
        </p:txBody>
      </p:sp>
      <p:pic>
        <p:nvPicPr>
          <p:cNvPr id="11" name="Picture 10" descr="Logo&#10;&#10;Description automatically generated">
            <a:extLst>
              <a:ext uri="{FF2B5EF4-FFF2-40B4-BE49-F238E27FC236}">
                <a16:creationId xmlns:a16="http://schemas.microsoft.com/office/drawing/2014/main" id="{404C8FBB-6E95-C44C-BE53-931FFACDE1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234810" y="5240993"/>
            <a:ext cx="1957190" cy="1702731"/>
          </a:xfrm>
          <a:prstGeom prst="rect">
            <a:avLst/>
          </a:prstGeom>
        </p:spPr>
      </p:pic>
      <p:sp>
        <p:nvSpPr>
          <p:cNvPr id="3" name="Rectangle 2">
            <a:extLst>
              <a:ext uri="{FF2B5EF4-FFF2-40B4-BE49-F238E27FC236}">
                <a16:creationId xmlns:a16="http://schemas.microsoft.com/office/drawing/2014/main" id="{7BC58DE0-A412-5343-96A6-0BC5F182651E}"/>
              </a:ext>
            </a:extLst>
          </p:cNvPr>
          <p:cNvSpPr/>
          <p:nvPr/>
        </p:nvSpPr>
        <p:spPr>
          <a:xfrm>
            <a:off x="4249271" y="2923014"/>
            <a:ext cx="3393945" cy="1200329"/>
          </a:xfrm>
          <a:prstGeom prst="rect">
            <a:avLst/>
          </a:prstGeom>
        </p:spPr>
        <p:txBody>
          <a:bodyPr wrap="square">
            <a:spAutoFit/>
          </a:bodyPr>
          <a:lstStyle/>
          <a:p>
            <a:pPr marR="0">
              <a:lnSpc>
                <a:spcPct val="90000"/>
              </a:lnSpc>
              <a:spcBef>
                <a:spcPts val="0"/>
              </a:spcBef>
              <a:spcAft>
                <a:spcPts val="600"/>
              </a:spcAft>
            </a:pPr>
            <a:r>
              <a:rPr lang="en-US" sz="2000" dirty="0">
                <a:latin typeface="Calibri Light" panose="020F0302020204030204" pitchFamily="34" charset="0"/>
                <a:cs typeface="Calibri Light" panose="020F0302020204030204" pitchFamily="34" charset="0"/>
              </a:rPr>
              <a:t>Black seed oil, resveratrol, turmeric, raspberry ketone, apple cider vinegar, aloe Vera, and d-ribose</a:t>
            </a:r>
          </a:p>
        </p:txBody>
      </p:sp>
    </p:spTree>
    <p:extLst>
      <p:ext uri="{BB962C8B-B14F-4D97-AF65-F5344CB8AC3E}">
        <p14:creationId xmlns:p14="http://schemas.microsoft.com/office/powerpoint/2010/main" val="397338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F82DE4-4B53-DB40-972E-36C85F1D5F99}"/>
              </a:ext>
            </a:extLst>
          </p:cNvPr>
          <p:cNvSpPr>
            <a:spLocks noGrp="1"/>
          </p:cNvSpPr>
          <p:nvPr>
            <p:ph sz="half" idx="1"/>
          </p:nvPr>
        </p:nvSpPr>
        <p:spPr>
          <a:xfrm>
            <a:off x="5910943" y="1383956"/>
            <a:ext cx="6139993" cy="4658069"/>
          </a:xfrm>
        </p:spPr>
        <p:txBody>
          <a:bodyPr>
            <a:normAutofit fontScale="70000" lnSpcReduction="20000"/>
          </a:bodyPr>
          <a:lstStyle/>
          <a:p>
            <a:pPr marL="0" indent="0">
              <a:buNone/>
            </a:pPr>
            <a:r>
              <a:rPr lang="en-US" b="1" dirty="0">
                <a:solidFill>
                  <a:schemeClr val="tx2"/>
                </a:solidFill>
                <a:cs typeface="Calibri Light" panose="020F0302020204030204" pitchFamily="34" charset="0"/>
              </a:rPr>
              <a:t>Patient</a:t>
            </a:r>
            <a:r>
              <a:rPr lang="en-US" dirty="0">
                <a:latin typeface="Calibri Light" panose="020F0302020204030204" pitchFamily="34" charset="0"/>
                <a:cs typeface="Calibri Light" panose="020F0302020204030204" pitchFamily="34" charset="0"/>
              </a:rPr>
              <a:t>:  Male</a:t>
            </a:r>
          </a:p>
          <a:p>
            <a:pPr marL="0" indent="0">
              <a:buNone/>
            </a:pPr>
            <a:r>
              <a:rPr lang="en-US" b="1" dirty="0">
                <a:solidFill>
                  <a:schemeClr val="tx2"/>
                </a:solidFill>
                <a:cs typeface="Calibri Light" panose="020F0302020204030204" pitchFamily="34" charset="0"/>
              </a:rPr>
              <a:t>Age</a:t>
            </a:r>
            <a:r>
              <a:rPr lang="en-US" dirty="0">
                <a:latin typeface="Calibri Light" panose="020F0302020204030204" pitchFamily="34" charset="0"/>
                <a:cs typeface="Calibri Light" panose="020F0302020204030204" pitchFamily="34" charset="0"/>
              </a:rPr>
              <a:t>:  44-year-old</a:t>
            </a:r>
            <a:endParaRPr lang="hu-HU" dirty="0"/>
          </a:p>
          <a:p>
            <a:r>
              <a:rPr lang="hu-HU" dirty="0" err="1"/>
              <a:t>As</a:t>
            </a:r>
            <a:r>
              <a:rPr lang="hu-HU" dirty="0"/>
              <a:t> an </a:t>
            </a:r>
            <a:r>
              <a:rPr lang="hu-HU" dirty="0" err="1"/>
              <a:t>amateur</a:t>
            </a:r>
            <a:r>
              <a:rPr lang="hu-HU" dirty="0"/>
              <a:t> </a:t>
            </a:r>
            <a:r>
              <a:rPr lang="hu-HU" dirty="0" err="1"/>
              <a:t>boxer</a:t>
            </a:r>
            <a:r>
              <a:rPr lang="hu-HU" dirty="0"/>
              <a:t>, he has </a:t>
            </a:r>
            <a:r>
              <a:rPr lang="hu-HU" dirty="0" err="1"/>
              <a:t>won</a:t>
            </a:r>
            <a:r>
              <a:rPr lang="hu-HU" dirty="0"/>
              <a:t> </a:t>
            </a:r>
            <a:r>
              <a:rPr lang="hu-HU" dirty="0" err="1"/>
              <a:t>the</a:t>
            </a:r>
            <a:r>
              <a:rPr lang="hu-HU" dirty="0"/>
              <a:t> World </a:t>
            </a:r>
            <a:r>
              <a:rPr lang="hu-HU" dirty="0" err="1"/>
              <a:t>Cup</a:t>
            </a:r>
            <a:r>
              <a:rPr lang="hu-HU" dirty="0"/>
              <a:t> </a:t>
            </a:r>
            <a:r>
              <a:rPr lang="hu-HU" dirty="0" err="1"/>
              <a:t>twice</a:t>
            </a:r>
            <a:r>
              <a:rPr lang="hu-HU" dirty="0"/>
              <a:t> and </a:t>
            </a:r>
            <a:r>
              <a:rPr lang="hu-HU" dirty="0" err="1"/>
              <a:t>the</a:t>
            </a:r>
            <a:r>
              <a:rPr lang="hu-HU" dirty="0"/>
              <a:t> European </a:t>
            </a:r>
            <a:r>
              <a:rPr lang="hu-HU" dirty="0" err="1"/>
              <a:t>Cup</a:t>
            </a:r>
            <a:r>
              <a:rPr lang="hu-HU" dirty="0"/>
              <a:t> </a:t>
            </a:r>
            <a:r>
              <a:rPr lang="hu-HU" dirty="0" err="1"/>
              <a:t>twice</a:t>
            </a:r>
            <a:r>
              <a:rPr lang="hu-HU" dirty="0"/>
              <a:t>. He </a:t>
            </a:r>
            <a:r>
              <a:rPr lang="hu-HU" dirty="0" err="1"/>
              <a:t>also</a:t>
            </a:r>
            <a:r>
              <a:rPr lang="hu-HU" dirty="0"/>
              <a:t> </a:t>
            </a:r>
            <a:r>
              <a:rPr lang="hu-HU" dirty="0" err="1"/>
              <a:t>won</a:t>
            </a:r>
            <a:r>
              <a:rPr lang="hu-HU" dirty="0"/>
              <a:t> a </a:t>
            </a:r>
            <a:r>
              <a:rPr lang="hu-HU" dirty="0" err="1"/>
              <a:t>bronze</a:t>
            </a:r>
            <a:r>
              <a:rPr lang="hu-HU" dirty="0"/>
              <a:t> </a:t>
            </a:r>
            <a:r>
              <a:rPr lang="hu-HU" dirty="0" err="1"/>
              <a:t>medal</a:t>
            </a:r>
            <a:r>
              <a:rPr lang="hu-HU" dirty="0"/>
              <a:t> </a:t>
            </a:r>
            <a:r>
              <a:rPr lang="hu-HU" dirty="0" err="1"/>
              <a:t>once</a:t>
            </a:r>
            <a:r>
              <a:rPr lang="hu-HU" dirty="0"/>
              <a:t> </a:t>
            </a:r>
            <a:r>
              <a:rPr lang="hu-HU" dirty="0" err="1"/>
              <a:t>at</a:t>
            </a:r>
            <a:r>
              <a:rPr lang="hu-HU" dirty="0"/>
              <a:t> a </a:t>
            </a:r>
            <a:r>
              <a:rPr lang="hu-HU" dirty="0" err="1"/>
              <a:t>world</a:t>
            </a:r>
            <a:r>
              <a:rPr lang="hu-HU" dirty="0"/>
              <a:t> </a:t>
            </a:r>
            <a:r>
              <a:rPr lang="hu-HU" dirty="0" err="1"/>
              <a:t>championship</a:t>
            </a:r>
            <a:r>
              <a:rPr lang="hu-HU" dirty="0"/>
              <a:t> and </a:t>
            </a:r>
            <a:r>
              <a:rPr lang="hu-HU" dirty="0" err="1"/>
              <a:t>once</a:t>
            </a:r>
            <a:r>
              <a:rPr lang="hu-HU" dirty="0"/>
              <a:t> </a:t>
            </a:r>
            <a:r>
              <a:rPr lang="hu-HU" dirty="0" err="1"/>
              <a:t>at</a:t>
            </a:r>
            <a:r>
              <a:rPr lang="hu-HU" dirty="0"/>
              <a:t> a European </a:t>
            </a:r>
            <a:r>
              <a:rPr lang="hu-HU" dirty="0" err="1"/>
              <a:t>championship</a:t>
            </a:r>
            <a:r>
              <a:rPr lang="hu-HU" dirty="0"/>
              <a:t>. He </a:t>
            </a:r>
            <a:r>
              <a:rPr lang="hu-HU" dirty="0" err="1"/>
              <a:t>later</a:t>
            </a:r>
            <a:r>
              <a:rPr lang="hu-HU" dirty="0"/>
              <a:t> </a:t>
            </a:r>
            <a:r>
              <a:rPr lang="hu-HU" dirty="0" err="1"/>
              <a:t>continued</a:t>
            </a:r>
            <a:r>
              <a:rPr lang="hu-HU" dirty="0"/>
              <a:t> </a:t>
            </a:r>
            <a:r>
              <a:rPr lang="hu-HU" dirty="0" err="1"/>
              <a:t>his</a:t>
            </a:r>
            <a:r>
              <a:rPr lang="hu-HU" dirty="0"/>
              <a:t> </a:t>
            </a:r>
            <a:r>
              <a:rPr lang="hu-HU" dirty="0" err="1"/>
              <a:t>career</a:t>
            </a:r>
            <a:r>
              <a:rPr lang="hu-HU" dirty="0"/>
              <a:t> </a:t>
            </a:r>
            <a:r>
              <a:rPr lang="hu-HU" dirty="0" err="1"/>
              <a:t>as</a:t>
            </a:r>
            <a:r>
              <a:rPr lang="hu-HU" dirty="0"/>
              <a:t> a </a:t>
            </a:r>
            <a:r>
              <a:rPr lang="hu-HU" dirty="0" err="1"/>
              <a:t>professional</a:t>
            </a:r>
            <a:r>
              <a:rPr lang="hu-HU" dirty="0"/>
              <a:t> </a:t>
            </a:r>
            <a:r>
              <a:rPr lang="hu-HU" dirty="0" err="1"/>
              <a:t>boxer</a:t>
            </a:r>
            <a:r>
              <a:rPr lang="hu-HU" dirty="0"/>
              <a:t>. In </a:t>
            </a:r>
            <a:r>
              <a:rPr lang="hu-HU" dirty="0" err="1"/>
              <a:t>professional</a:t>
            </a:r>
            <a:r>
              <a:rPr lang="hu-HU" dirty="0"/>
              <a:t> kick-boxing, he </a:t>
            </a:r>
            <a:r>
              <a:rPr lang="hu-HU" dirty="0" err="1"/>
              <a:t>became</a:t>
            </a:r>
            <a:r>
              <a:rPr lang="hu-HU" dirty="0"/>
              <a:t> </a:t>
            </a:r>
            <a:r>
              <a:rPr lang="hu-HU" dirty="0" err="1"/>
              <a:t>the</a:t>
            </a:r>
            <a:r>
              <a:rPr lang="hu-HU" dirty="0"/>
              <a:t> </a:t>
            </a:r>
            <a:r>
              <a:rPr lang="hu-HU" dirty="0" err="1"/>
              <a:t>professional</a:t>
            </a:r>
            <a:r>
              <a:rPr lang="hu-HU" dirty="0"/>
              <a:t> European </a:t>
            </a:r>
            <a:r>
              <a:rPr lang="hu-HU" dirty="0" err="1"/>
              <a:t>champion</a:t>
            </a:r>
            <a:r>
              <a:rPr lang="hu-HU" dirty="0"/>
              <a:t> of WPKC and WPKA (2002-2003) and </a:t>
            </a:r>
            <a:r>
              <a:rPr lang="hu-HU" dirty="0" err="1"/>
              <a:t>then</a:t>
            </a:r>
            <a:r>
              <a:rPr lang="hu-HU" dirty="0"/>
              <a:t> (2004-2005) </a:t>
            </a:r>
            <a:r>
              <a:rPr lang="hu-HU" dirty="0" err="1"/>
              <a:t>the</a:t>
            </a:r>
            <a:r>
              <a:rPr lang="hu-HU" dirty="0"/>
              <a:t> </a:t>
            </a:r>
            <a:r>
              <a:rPr lang="hu-HU" dirty="0" err="1"/>
              <a:t>professional</a:t>
            </a:r>
            <a:r>
              <a:rPr lang="hu-HU" dirty="0"/>
              <a:t> </a:t>
            </a:r>
            <a:r>
              <a:rPr lang="hu-HU" dirty="0" err="1"/>
              <a:t>world</a:t>
            </a:r>
            <a:r>
              <a:rPr lang="hu-HU" dirty="0"/>
              <a:t> </a:t>
            </a:r>
            <a:r>
              <a:rPr lang="hu-HU" dirty="0" err="1"/>
              <a:t>champion</a:t>
            </a:r>
            <a:r>
              <a:rPr lang="hu-HU" dirty="0"/>
              <a:t>. He </a:t>
            </a:r>
            <a:r>
              <a:rPr lang="hu-HU" dirty="0" err="1"/>
              <a:t>was</a:t>
            </a:r>
            <a:r>
              <a:rPr lang="hu-HU" dirty="0"/>
              <a:t> </a:t>
            </a:r>
            <a:r>
              <a:rPr lang="hu-HU" dirty="0" err="1"/>
              <a:t>then</a:t>
            </a:r>
            <a:r>
              <a:rPr lang="hu-HU" dirty="0"/>
              <a:t> </a:t>
            </a:r>
            <a:r>
              <a:rPr lang="hu-HU" dirty="0" err="1"/>
              <a:t>awarded</a:t>
            </a:r>
            <a:r>
              <a:rPr lang="hu-HU" dirty="0"/>
              <a:t> a </a:t>
            </a:r>
            <a:r>
              <a:rPr lang="hu-HU" dirty="0" err="1"/>
              <a:t>contract</a:t>
            </a:r>
            <a:r>
              <a:rPr lang="hu-HU" dirty="0"/>
              <a:t> in </a:t>
            </a:r>
            <a:r>
              <a:rPr lang="hu-HU" dirty="0" err="1"/>
              <a:t>the</a:t>
            </a:r>
            <a:r>
              <a:rPr lang="hu-HU" dirty="0"/>
              <a:t> Thai </a:t>
            </a:r>
            <a:r>
              <a:rPr lang="hu-HU" dirty="0" err="1"/>
              <a:t>boxing</a:t>
            </a:r>
            <a:r>
              <a:rPr lang="hu-HU" dirty="0"/>
              <a:t> </a:t>
            </a:r>
            <a:r>
              <a:rPr lang="hu-HU" dirty="0" err="1"/>
              <a:t>rules</a:t>
            </a:r>
            <a:r>
              <a:rPr lang="hu-HU" dirty="0"/>
              <a:t> </a:t>
            </a:r>
            <a:r>
              <a:rPr lang="hu-HU" dirty="0" err="1"/>
              <a:t>system</a:t>
            </a:r>
            <a:r>
              <a:rPr lang="hu-HU" dirty="0"/>
              <a:t>, </a:t>
            </a:r>
            <a:r>
              <a:rPr lang="hu-HU" dirty="0" err="1"/>
              <a:t>where</a:t>
            </a:r>
            <a:r>
              <a:rPr lang="hu-HU" dirty="0"/>
              <a:t> he </a:t>
            </a:r>
            <a:r>
              <a:rPr lang="hu-HU" dirty="0" err="1"/>
              <a:t>won</a:t>
            </a:r>
            <a:r>
              <a:rPr lang="hu-HU" dirty="0"/>
              <a:t> </a:t>
            </a:r>
            <a:r>
              <a:rPr lang="hu-HU" dirty="0" err="1"/>
              <a:t>the</a:t>
            </a:r>
            <a:r>
              <a:rPr lang="hu-HU" dirty="0"/>
              <a:t> </a:t>
            </a:r>
            <a:r>
              <a:rPr lang="hu-HU" dirty="0" err="1"/>
              <a:t>professional</a:t>
            </a:r>
            <a:r>
              <a:rPr lang="hu-HU" dirty="0"/>
              <a:t> </a:t>
            </a:r>
            <a:r>
              <a:rPr lang="hu-HU" dirty="0" err="1"/>
              <a:t>world</a:t>
            </a:r>
            <a:r>
              <a:rPr lang="hu-HU" dirty="0"/>
              <a:t> </a:t>
            </a:r>
            <a:r>
              <a:rPr lang="hu-HU" dirty="0" err="1"/>
              <a:t>title</a:t>
            </a:r>
            <a:r>
              <a:rPr lang="hu-HU" dirty="0"/>
              <a:t> of </a:t>
            </a:r>
            <a:r>
              <a:rPr lang="hu-HU" dirty="0" err="1"/>
              <a:t>the</a:t>
            </a:r>
            <a:r>
              <a:rPr lang="hu-HU" dirty="0"/>
              <a:t> </a:t>
            </a:r>
            <a:r>
              <a:rPr lang="hu-HU" dirty="0" err="1"/>
              <a:t>above-mentioned</a:t>
            </a:r>
            <a:r>
              <a:rPr lang="hu-HU" dirty="0"/>
              <a:t> </a:t>
            </a:r>
            <a:r>
              <a:rPr lang="hu-HU" dirty="0" err="1"/>
              <a:t>organizations</a:t>
            </a:r>
            <a:r>
              <a:rPr lang="hu-HU" dirty="0"/>
              <a:t> </a:t>
            </a:r>
            <a:r>
              <a:rPr lang="hu-HU" dirty="0" err="1"/>
              <a:t>as</a:t>
            </a:r>
            <a:r>
              <a:rPr lang="hu-HU" dirty="0"/>
              <a:t> </a:t>
            </a:r>
            <a:r>
              <a:rPr lang="hu-HU" dirty="0" err="1"/>
              <a:t>well</a:t>
            </a:r>
            <a:r>
              <a:rPr lang="hu-HU" dirty="0"/>
              <a:t> </a:t>
            </a:r>
            <a:r>
              <a:rPr lang="hu-HU" dirty="0" err="1"/>
              <a:t>as</a:t>
            </a:r>
            <a:r>
              <a:rPr lang="hu-HU" dirty="0"/>
              <a:t> </a:t>
            </a:r>
            <a:r>
              <a:rPr lang="hu-HU" dirty="0" err="1"/>
              <a:t>the</a:t>
            </a:r>
            <a:r>
              <a:rPr lang="hu-HU" dirty="0"/>
              <a:t> </a:t>
            </a:r>
            <a:r>
              <a:rPr lang="hu-HU" dirty="0" err="1"/>
              <a:t>professional</a:t>
            </a:r>
            <a:r>
              <a:rPr lang="hu-HU" dirty="0"/>
              <a:t> Thai </a:t>
            </a:r>
            <a:r>
              <a:rPr lang="hu-HU" dirty="0" err="1"/>
              <a:t>boxing</a:t>
            </a:r>
            <a:r>
              <a:rPr lang="hu-HU" dirty="0"/>
              <a:t> </a:t>
            </a:r>
            <a:r>
              <a:rPr lang="hu-HU" dirty="0" err="1"/>
              <a:t>title</a:t>
            </a:r>
            <a:r>
              <a:rPr lang="hu-HU" dirty="0"/>
              <a:t> of </a:t>
            </a:r>
            <a:r>
              <a:rPr lang="hu-HU" dirty="0" err="1"/>
              <a:t>the</a:t>
            </a:r>
            <a:r>
              <a:rPr lang="hu-HU" dirty="0"/>
              <a:t> WKA </a:t>
            </a:r>
            <a:r>
              <a:rPr lang="hu-HU" dirty="0" err="1"/>
              <a:t>organization</a:t>
            </a:r>
            <a:r>
              <a:rPr lang="hu-HU" dirty="0"/>
              <a:t>. </a:t>
            </a:r>
            <a:r>
              <a:rPr lang="hu-HU" dirty="0" err="1"/>
              <a:t>After</a:t>
            </a:r>
            <a:r>
              <a:rPr lang="hu-HU" dirty="0"/>
              <a:t> </a:t>
            </a:r>
            <a:r>
              <a:rPr lang="hu-HU" dirty="0" err="1"/>
              <a:t>that</a:t>
            </a:r>
            <a:r>
              <a:rPr lang="hu-HU" dirty="0"/>
              <a:t>, he </a:t>
            </a:r>
            <a:r>
              <a:rPr lang="hu-HU" dirty="0" err="1"/>
              <a:t>continued</a:t>
            </a:r>
            <a:r>
              <a:rPr lang="hu-HU" dirty="0"/>
              <a:t> </a:t>
            </a:r>
            <a:r>
              <a:rPr lang="hu-HU" dirty="0" err="1"/>
              <a:t>his</a:t>
            </a:r>
            <a:r>
              <a:rPr lang="hu-HU" dirty="0"/>
              <a:t> </a:t>
            </a:r>
            <a:r>
              <a:rPr lang="hu-HU" dirty="0" err="1"/>
              <a:t>athletic</a:t>
            </a:r>
            <a:r>
              <a:rPr lang="hu-HU" dirty="0"/>
              <a:t> </a:t>
            </a:r>
            <a:r>
              <a:rPr lang="hu-HU" dirty="0" err="1"/>
              <a:t>career</a:t>
            </a:r>
            <a:r>
              <a:rPr lang="hu-HU" dirty="0"/>
              <a:t> </a:t>
            </a:r>
            <a:r>
              <a:rPr lang="hu-HU" dirty="0" err="1"/>
              <a:t>for</a:t>
            </a:r>
            <a:r>
              <a:rPr lang="hu-HU" dirty="0"/>
              <a:t> </a:t>
            </a:r>
            <a:r>
              <a:rPr lang="hu-HU" dirty="0" err="1"/>
              <a:t>four</a:t>
            </a:r>
            <a:r>
              <a:rPr lang="hu-HU" dirty="0"/>
              <a:t> </a:t>
            </a:r>
            <a:r>
              <a:rPr lang="hu-HU" dirty="0" err="1"/>
              <a:t>years</a:t>
            </a:r>
            <a:r>
              <a:rPr lang="hu-HU" dirty="0"/>
              <a:t> </a:t>
            </a:r>
            <a:r>
              <a:rPr lang="hu-HU" dirty="0" err="1"/>
              <a:t>as</a:t>
            </a:r>
            <a:r>
              <a:rPr lang="hu-HU" dirty="0"/>
              <a:t> a </a:t>
            </a:r>
            <a:r>
              <a:rPr lang="hu-HU" dirty="0" err="1"/>
              <a:t>professional</a:t>
            </a:r>
            <a:r>
              <a:rPr lang="hu-HU" dirty="0"/>
              <a:t> </a:t>
            </a:r>
            <a:r>
              <a:rPr lang="hu-HU" dirty="0" err="1"/>
              <a:t>cage</a:t>
            </a:r>
            <a:r>
              <a:rPr lang="hu-HU" dirty="0"/>
              <a:t> </a:t>
            </a:r>
            <a:r>
              <a:rPr lang="hu-HU" dirty="0" err="1"/>
              <a:t>fighter</a:t>
            </a:r>
            <a:r>
              <a:rPr lang="hu-HU" dirty="0"/>
              <a:t>.</a:t>
            </a:r>
          </a:p>
          <a:p>
            <a:r>
              <a:rPr lang="en-US" dirty="0"/>
              <a:t>Now he works as a coach, working a minimum of 6-8 hours of intense training a day.</a:t>
            </a:r>
          </a:p>
          <a:p>
            <a:endParaRPr lang="en-HU" dirty="0"/>
          </a:p>
          <a:p>
            <a:pPr marL="0" indent="0">
              <a:buNone/>
            </a:pPr>
            <a:endParaRPr lang="en-US" sz="2000" dirty="0"/>
          </a:p>
        </p:txBody>
      </p:sp>
      <p:pic>
        <p:nvPicPr>
          <p:cNvPr id="5" name="Picture 4">
            <a:extLst>
              <a:ext uri="{FF2B5EF4-FFF2-40B4-BE49-F238E27FC236}">
                <a16:creationId xmlns:a16="http://schemas.microsoft.com/office/drawing/2014/main" id="{19A591C8-24DF-7341-9A42-C72F12E52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
        <p:nvSpPr>
          <p:cNvPr id="7" name="Google Shape;293;p13">
            <a:extLst>
              <a:ext uri="{FF2B5EF4-FFF2-40B4-BE49-F238E27FC236}">
                <a16:creationId xmlns:a16="http://schemas.microsoft.com/office/drawing/2014/main" id="{727612A0-3E21-FE47-8E1C-0C1A048111BF}"/>
              </a:ext>
            </a:extLst>
          </p:cNvPr>
          <p:cNvSpPr txBox="1">
            <a:spLocks/>
          </p:cNvSpPr>
          <p:nvPr/>
        </p:nvSpPr>
        <p:spPr>
          <a:xfrm>
            <a:off x="571381" y="832948"/>
            <a:ext cx="3930316" cy="2743509"/>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4400"/>
              <a:buFont typeface="Calibri"/>
              <a:buNone/>
            </a:pPr>
            <a:r>
              <a:rPr lang="en-US" dirty="0">
                <a:solidFill>
                  <a:srgbClr val="1F3864"/>
                </a:solidFill>
              </a:rPr>
              <a:t>ISNS </a:t>
            </a:r>
            <a:br>
              <a:rPr lang="en-US" dirty="0">
                <a:solidFill>
                  <a:srgbClr val="1F3864"/>
                </a:solidFill>
              </a:rPr>
            </a:br>
            <a:r>
              <a:rPr lang="en-US" dirty="0">
                <a:solidFill>
                  <a:srgbClr val="1F3864"/>
                </a:solidFill>
              </a:rPr>
              <a:t>CASE STUDY 1:</a:t>
            </a:r>
            <a:br>
              <a:rPr lang="en-US" dirty="0">
                <a:solidFill>
                  <a:srgbClr val="1F3864"/>
                </a:solidFill>
              </a:rPr>
            </a:br>
            <a:endParaRPr lang="en-US" dirty="0"/>
          </a:p>
        </p:txBody>
      </p:sp>
      <p:pic>
        <p:nvPicPr>
          <p:cNvPr id="8" name="Google Shape;295;p13" descr="Logo&#10;&#10;Description automatically generated">
            <a:extLst>
              <a:ext uri="{FF2B5EF4-FFF2-40B4-BE49-F238E27FC236}">
                <a16:creationId xmlns:a16="http://schemas.microsoft.com/office/drawing/2014/main" id="{D86DB555-77A8-5346-902A-E3231D245F8F}"/>
              </a:ext>
            </a:extLst>
          </p:cNvPr>
          <p:cNvPicPr preferRelativeResize="0"/>
          <p:nvPr/>
        </p:nvPicPr>
        <p:blipFill rotWithShape="1">
          <a:blip r:embed="rId4">
            <a:alphaModFix/>
          </a:blip>
          <a:srcRect/>
          <a:stretch/>
        </p:blipFill>
        <p:spPr>
          <a:xfrm>
            <a:off x="1409247" y="2966442"/>
            <a:ext cx="2254584" cy="1961461"/>
          </a:xfrm>
          <a:prstGeom prst="rect">
            <a:avLst/>
          </a:prstGeom>
          <a:noFill/>
          <a:ln>
            <a:noFill/>
          </a:ln>
        </p:spPr>
      </p:pic>
    </p:spTree>
    <p:extLst>
      <p:ext uri="{BB962C8B-B14F-4D97-AF65-F5344CB8AC3E}">
        <p14:creationId xmlns:p14="http://schemas.microsoft.com/office/powerpoint/2010/main" val="1284044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F82DE4-4B53-DB40-972E-36C85F1D5F99}"/>
              </a:ext>
            </a:extLst>
          </p:cNvPr>
          <p:cNvSpPr>
            <a:spLocks noGrp="1"/>
          </p:cNvSpPr>
          <p:nvPr>
            <p:ph sz="half" idx="1"/>
          </p:nvPr>
        </p:nvSpPr>
        <p:spPr>
          <a:xfrm>
            <a:off x="5910943" y="1383956"/>
            <a:ext cx="6139993" cy="4658069"/>
          </a:xfrm>
        </p:spPr>
        <p:txBody>
          <a:bodyPr>
            <a:normAutofit/>
          </a:bodyPr>
          <a:lstStyle/>
          <a:p>
            <a:pPr marL="0" indent="0">
              <a:buNone/>
            </a:pPr>
            <a:r>
              <a:rPr lang="en-US" b="1" dirty="0">
                <a:solidFill>
                  <a:schemeClr val="tx2"/>
                </a:solidFill>
                <a:cs typeface="Calibri Light" panose="020F0302020204030204" pitchFamily="34" charset="0"/>
              </a:rPr>
              <a:t>Symptoms</a:t>
            </a:r>
            <a:r>
              <a:rPr lang="en-US" dirty="0">
                <a:latin typeface="Calibri Light" panose="020F0302020204030204" pitchFamily="34" charset="0"/>
                <a:cs typeface="Calibri Light" panose="020F0302020204030204" pitchFamily="34" charset="0"/>
              </a:rPr>
              <a:t>:</a:t>
            </a:r>
          </a:p>
          <a:p>
            <a:pPr marL="0" indent="0">
              <a:buNone/>
            </a:pPr>
            <a:r>
              <a:rPr lang="en-US" dirty="0"/>
              <a:t>At our first consultation he had been getting </a:t>
            </a:r>
            <a:r>
              <a:rPr lang="en-US" dirty="0" err="1"/>
              <a:t>realy</a:t>
            </a:r>
            <a:r>
              <a:rPr lang="en-US" dirty="0"/>
              <a:t> tired lately, had joint and muscle pain, had </a:t>
            </a:r>
            <a:r>
              <a:rPr lang="en-US" dirty="0">
                <a:cs typeface="Calibri Light" panose="020F0302020204030204" pitchFamily="34" charset="0"/>
              </a:rPr>
              <a:t>concentration and digestive problems</a:t>
            </a:r>
            <a:r>
              <a:rPr lang="en-US" dirty="0"/>
              <a:t>.</a:t>
            </a:r>
          </a:p>
          <a:p>
            <a:pPr marL="0" indent="0">
              <a:buNone/>
            </a:pPr>
            <a:r>
              <a:rPr lang="en-US" dirty="0"/>
              <a:t>He felt physically weaker.</a:t>
            </a:r>
          </a:p>
        </p:txBody>
      </p:sp>
      <p:pic>
        <p:nvPicPr>
          <p:cNvPr id="5" name="Picture 4">
            <a:extLst>
              <a:ext uri="{FF2B5EF4-FFF2-40B4-BE49-F238E27FC236}">
                <a16:creationId xmlns:a16="http://schemas.microsoft.com/office/drawing/2014/main" id="{19A591C8-24DF-7341-9A42-C72F12E52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
        <p:nvSpPr>
          <p:cNvPr id="7" name="Google Shape;293;p13">
            <a:extLst>
              <a:ext uri="{FF2B5EF4-FFF2-40B4-BE49-F238E27FC236}">
                <a16:creationId xmlns:a16="http://schemas.microsoft.com/office/drawing/2014/main" id="{727612A0-3E21-FE47-8E1C-0C1A048111BF}"/>
              </a:ext>
            </a:extLst>
          </p:cNvPr>
          <p:cNvSpPr txBox="1">
            <a:spLocks/>
          </p:cNvSpPr>
          <p:nvPr/>
        </p:nvSpPr>
        <p:spPr>
          <a:xfrm>
            <a:off x="571381" y="832948"/>
            <a:ext cx="3930316" cy="2743509"/>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4400"/>
              <a:buFont typeface="Calibri"/>
              <a:buNone/>
            </a:pPr>
            <a:r>
              <a:rPr lang="en-US" dirty="0">
                <a:solidFill>
                  <a:srgbClr val="1F3864"/>
                </a:solidFill>
              </a:rPr>
              <a:t>ISNS </a:t>
            </a:r>
            <a:br>
              <a:rPr lang="en-US" dirty="0">
                <a:solidFill>
                  <a:srgbClr val="1F3864"/>
                </a:solidFill>
              </a:rPr>
            </a:br>
            <a:r>
              <a:rPr lang="en-US" dirty="0">
                <a:solidFill>
                  <a:srgbClr val="1F3864"/>
                </a:solidFill>
              </a:rPr>
              <a:t>CASE STUDY 1:</a:t>
            </a:r>
            <a:br>
              <a:rPr lang="en-US" dirty="0">
                <a:solidFill>
                  <a:srgbClr val="1F3864"/>
                </a:solidFill>
              </a:rPr>
            </a:br>
            <a:endParaRPr lang="en-US" dirty="0"/>
          </a:p>
        </p:txBody>
      </p:sp>
      <p:pic>
        <p:nvPicPr>
          <p:cNvPr id="8" name="Google Shape;295;p13" descr="Logo&#10;&#10;Description automatically generated">
            <a:extLst>
              <a:ext uri="{FF2B5EF4-FFF2-40B4-BE49-F238E27FC236}">
                <a16:creationId xmlns:a16="http://schemas.microsoft.com/office/drawing/2014/main" id="{D86DB555-77A8-5346-902A-E3231D245F8F}"/>
              </a:ext>
            </a:extLst>
          </p:cNvPr>
          <p:cNvPicPr preferRelativeResize="0"/>
          <p:nvPr/>
        </p:nvPicPr>
        <p:blipFill rotWithShape="1">
          <a:blip r:embed="rId3">
            <a:alphaModFix/>
          </a:blip>
          <a:srcRect/>
          <a:stretch/>
        </p:blipFill>
        <p:spPr>
          <a:xfrm>
            <a:off x="1409247" y="2819769"/>
            <a:ext cx="2254584" cy="1961461"/>
          </a:xfrm>
          <a:prstGeom prst="rect">
            <a:avLst/>
          </a:prstGeom>
          <a:noFill/>
          <a:ln>
            <a:noFill/>
          </a:ln>
        </p:spPr>
      </p:pic>
    </p:spTree>
    <p:extLst>
      <p:ext uri="{BB962C8B-B14F-4D97-AF65-F5344CB8AC3E}">
        <p14:creationId xmlns:p14="http://schemas.microsoft.com/office/powerpoint/2010/main" val="3455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313D-ED9F-524B-9C97-D926E0A8CFDC}"/>
              </a:ext>
            </a:extLst>
          </p:cNvPr>
          <p:cNvSpPr>
            <a:spLocks noGrp="1"/>
          </p:cNvSpPr>
          <p:nvPr>
            <p:ph type="title"/>
          </p:nvPr>
        </p:nvSpPr>
        <p:spPr/>
        <p:txBody>
          <a:bodyPr/>
          <a:lstStyle/>
          <a:p>
            <a:r>
              <a:rPr lang="en-US" dirty="0"/>
              <a:t>THERAPY </a:t>
            </a:r>
          </a:p>
        </p:txBody>
      </p:sp>
      <p:sp>
        <p:nvSpPr>
          <p:cNvPr id="3" name="Content Placeholder 2">
            <a:extLst>
              <a:ext uri="{FF2B5EF4-FFF2-40B4-BE49-F238E27FC236}">
                <a16:creationId xmlns:a16="http://schemas.microsoft.com/office/drawing/2014/main" id="{470BC585-698F-7146-82F1-A012D2600592}"/>
              </a:ext>
            </a:extLst>
          </p:cNvPr>
          <p:cNvSpPr>
            <a:spLocks noGrp="1"/>
          </p:cNvSpPr>
          <p:nvPr>
            <p:ph idx="1"/>
          </p:nvPr>
        </p:nvSpPr>
        <p:spPr>
          <a:xfrm>
            <a:off x="838201" y="1954924"/>
            <a:ext cx="6798276" cy="4134212"/>
          </a:xfrm>
        </p:spPr>
        <p:txBody>
          <a:bodyPr>
            <a:normAutofit lnSpcReduction="10000"/>
          </a:bodyPr>
          <a:lstStyle/>
          <a:p>
            <a:r>
              <a:rPr lang="en-US" b="1" dirty="0">
                <a:solidFill>
                  <a:prstClr val="black"/>
                </a:solidFill>
                <a:latin typeface="Calibri Light" panose="020F0302020204030204" pitchFamily="34" charset="0"/>
                <a:cs typeface="Calibri Light" panose="020F0302020204030204" pitchFamily="34" charset="0"/>
              </a:rPr>
              <a:t>Proprietary blend II </a:t>
            </a:r>
            <a:r>
              <a:rPr lang="en-US" dirty="0">
                <a:solidFill>
                  <a:prstClr val="black"/>
                </a:solidFill>
                <a:latin typeface="Calibri Light" panose="020F0302020204030204" pitchFamily="34" charset="0"/>
                <a:cs typeface="Calibri Light" panose="020F0302020204030204" pitchFamily="34" charset="0"/>
              </a:rPr>
              <a:t>:</a:t>
            </a:r>
            <a:r>
              <a:rPr lang="en-HU" dirty="0"/>
              <a:t>1 in the morning for 3 days, then 2, 1 in the morning and 1 half an hour before training, then 3, 1 in the morning and 2 half an hour before training</a:t>
            </a:r>
            <a:endParaRPr lang="en-US" dirty="0">
              <a:solidFill>
                <a:prstClr val="black"/>
              </a:solidFill>
              <a:latin typeface="Calibri Light" panose="020F0302020204030204" pitchFamily="34" charset="0"/>
              <a:cs typeface="Calibri Light" panose="020F0302020204030204" pitchFamily="34" charset="0"/>
            </a:endParaRPr>
          </a:p>
          <a:p>
            <a:r>
              <a:rPr lang="en-US" dirty="0">
                <a:solidFill>
                  <a:prstClr val="black"/>
                </a:solidFill>
                <a:latin typeface="Calibri Light" panose="020F0302020204030204" pitchFamily="34" charset="0"/>
                <a:cs typeface="Calibri Light" panose="020F0302020204030204" pitchFamily="34" charset="0"/>
              </a:rPr>
              <a:t>Proprietary blend III:</a:t>
            </a:r>
            <a:r>
              <a:rPr lang="en-HU" dirty="0"/>
              <a:t>1 sachet in the morning, after 1 week, 1 sachet in the morning and 1 sachet after the training </a:t>
            </a:r>
            <a:endParaRPr lang="en-US" dirty="0">
              <a:solidFill>
                <a:prstClr val="black"/>
              </a:solidFill>
              <a:latin typeface="Calibri Light" panose="020F0302020204030204" pitchFamily="34" charset="0"/>
              <a:cs typeface="Calibri Light" panose="020F0302020204030204" pitchFamily="34" charset="0"/>
            </a:endParaRPr>
          </a:p>
          <a:p>
            <a:r>
              <a:rPr lang="en-US" b="1" dirty="0">
                <a:solidFill>
                  <a:prstClr val="black"/>
                </a:solidFill>
                <a:latin typeface="Calibri Light" panose="020F0302020204030204" pitchFamily="34" charset="0"/>
                <a:cs typeface="Calibri Light" panose="020F0302020204030204" pitchFamily="34" charset="0"/>
              </a:rPr>
              <a:t>Proprietary blend V </a:t>
            </a:r>
            <a:r>
              <a:rPr lang="en-US" dirty="0">
                <a:solidFill>
                  <a:prstClr val="black"/>
                </a:solidFill>
                <a:latin typeface="Calibri Light" panose="020F0302020204030204" pitchFamily="34" charset="0"/>
                <a:cs typeface="Calibri Light" panose="020F0302020204030204" pitchFamily="34" charset="0"/>
              </a:rPr>
              <a:t>: 1 teaspoon in the evening for 7 days, then 2 teaspoon in the morning and in the evening </a:t>
            </a:r>
          </a:p>
          <a:p>
            <a:endParaRPr lang="en-US" dirty="0"/>
          </a:p>
        </p:txBody>
      </p:sp>
      <p:pic>
        <p:nvPicPr>
          <p:cNvPr id="4" name="Picture 3" descr="Text&#10;&#10;Description automatically generated">
            <a:extLst>
              <a:ext uri="{FF2B5EF4-FFF2-40B4-BE49-F238E27FC236}">
                <a16:creationId xmlns:a16="http://schemas.microsoft.com/office/drawing/2014/main" id="{06812211-4047-0B4B-A05E-F04AB4F82AFA}"/>
              </a:ext>
            </a:extLst>
          </p:cNvPr>
          <p:cNvPicPr>
            <a:picLocks noChangeAspect="1"/>
          </p:cNvPicPr>
          <p:nvPr/>
        </p:nvPicPr>
        <p:blipFill>
          <a:blip r:embed="rId2"/>
          <a:stretch>
            <a:fillRect/>
          </a:stretch>
        </p:blipFill>
        <p:spPr>
          <a:xfrm>
            <a:off x="8328991" y="1925"/>
            <a:ext cx="3863009" cy="6480175"/>
          </a:xfrm>
          <a:prstGeom prst="rect">
            <a:avLst/>
          </a:prstGeom>
        </p:spPr>
      </p:pic>
      <p:pic>
        <p:nvPicPr>
          <p:cNvPr id="5" name="Google Shape;215;p16">
            <a:extLst>
              <a:ext uri="{FF2B5EF4-FFF2-40B4-BE49-F238E27FC236}">
                <a16:creationId xmlns:a16="http://schemas.microsoft.com/office/drawing/2014/main" id="{722248C7-B285-814C-BC95-E4B211171CD7}"/>
              </a:ext>
            </a:extLst>
          </p:cNvPr>
          <p:cNvPicPr preferRelativeResize="0"/>
          <p:nvPr/>
        </p:nvPicPr>
        <p:blipFill rotWithShape="1">
          <a:blip r:embed="rId3">
            <a:alphaModFix/>
          </a:blip>
          <a:srcRect/>
          <a:stretch/>
        </p:blipFill>
        <p:spPr>
          <a:xfrm>
            <a:off x="0" y="6389075"/>
            <a:ext cx="12192000" cy="468923"/>
          </a:xfrm>
          <a:prstGeom prst="rect">
            <a:avLst/>
          </a:prstGeom>
          <a:noFill/>
          <a:ln>
            <a:noFill/>
          </a:ln>
        </p:spPr>
      </p:pic>
      <p:sp>
        <p:nvSpPr>
          <p:cNvPr id="6" name="Rectangle 5">
            <a:extLst>
              <a:ext uri="{FF2B5EF4-FFF2-40B4-BE49-F238E27FC236}">
                <a16:creationId xmlns:a16="http://schemas.microsoft.com/office/drawing/2014/main" id="{3C0E29E6-238D-194B-8564-B639EC1EB92F}"/>
              </a:ext>
            </a:extLst>
          </p:cNvPr>
          <p:cNvSpPr/>
          <p:nvPr/>
        </p:nvSpPr>
        <p:spPr>
          <a:xfrm>
            <a:off x="2375452" y="6454259"/>
            <a:ext cx="7017026" cy="338554"/>
          </a:xfrm>
          <a:prstGeom prst="rect">
            <a:avLst/>
          </a:prstGeom>
        </p:spPr>
        <p:txBody>
          <a:bodyPr wrap="square">
            <a:spAutoFit/>
          </a:bodyPr>
          <a:lstStyle/>
          <a:p>
            <a:pPr lvl="0" algn="ctr"/>
            <a:r>
              <a:rPr lang="en-US" sz="1600" b="1" dirty="0">
                <a:solidFill>
                  <a:srgbClr val="E2D5A7"/>
                </a:solidFill>
                <a:ea typeface="Calibri"/>
                <a:cs typeface="Calibri"/>
                <a:sym typeface="Calibri"/>
              </a:rPr>
              <a:t>International Science and Nutrition Society – CURARE CAUSAM – ISNS 2022  </a:t>
            </a:r>
            <a:endParaRPr lang="en-US" sz="2400" dirty="0"/>
          </a:p>
        </p:txBody>
      </p:sp>
    </p:spTree>
    <p:extLst>
      <p:ext uri="{BB962C8B-B14F-4D97-AF65-F5344CB8AC3E}">
        <p14:creationId xmlns:p14="http://schemas.microsoft.com/office/powerpoint/2010/main" val="3013822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6265-3098-9E45-8413-0A0844125904}"/>
              </a:ext>
            </a:extLst>
          </p:cNvPr>
          <p:cNvSpPr>
            <a:spLocks noGrp="1"/>
          </p:cNvSpPr>
          <p:nvPr>
            <p:ph type="title"/>
          </p:nvPr>
        </p:nvSpPr>
        <p:spPr/>
        <p:txBody>
          <a:bodyPr/>
          <a:lstStyle/>
          <a:p>
            <a:r>
              <a:rPr lang="hu-HU" dirty="0" err="1"/>
              <a:t>Result</a:t>
            </a:r>
            <a:endParaRPr lang="hu-HU" dirty="0"/>
          </a:p>
        </p:txBody>
      </p:sp>
      <p:sp>
        <p:nvSpPr>
          <p:cNvPr id="3" name="Content Placeholder 2">
            <a:extLst>
              <a:ext uri="{FF2B5EF4-FFF2-40B4-BE49-F238E27FC236}">
                <a16:creationId xmlns:a16="http://schemas.microsoft.com/office/drawing/2014/main" id="{8F5AFB51-F5B9-4C4C-98A9-26911624CDB2}"/>
              </a:ext>
            </a:extLst>
          </p:cNvPr>
          <p:cNvSpPr>
            <a:spLocks noGrp="1"/>
          </p:cNvSpPr>
          <p:nvPr>
            <p:ph idx="1"/>
          </p:nvPr>
        </p:nvSpPr>
        <p:spPr>
          <a:xfrm>
            <a:off x="838200" y="1352288"/>
            <a:ext cx="10515600" cy="4351338"/>
          </a:xfrm>
        </p:spPr>
        <p:txBody>
          <a:bodyPr>
            <a:normAutofit/>
          </a:bodyPr>
          <a:lstStyle/>
          <a:p>
            <a:pPr marL="0" indent="0">
              <a:buNone/>
            </a:pPr>
            <a:r>
              <a:rPr lang="en-HU" dirty="0"/>
              <a:t> </a:t>
            </a:r>
          </a:p>
          <a:p>
            <a:pPr marL="0" indent="0">
              <a:buNone/>
            </a:pPr>
            <a:r>
              <a:rPr lang="en-US" dirty="0"/>
              <a:t>After a few days, he felt stronger mentally and physically.</a:t>
            </a:r>
          </a:p>
          <a:p>
            <a:pPr marL="0" indent="0">
              <a:buNone/>
            </a:pPr>
            <a:r>
              <a:rPr lang="en-US" dirty="0"/>
              <a:t>During the training, his consciousness was clear, he was able to maintain the concentration for the entire duration of the training.</a:t>
            </a:r>
          </a:p>
          <a:p>
            <a:pPr marL="0" indent="0">
              <a:buNone/>
            </a:pPr>
            <a:r>
              <a:rPr lang="en-US" dirty="0"/>
              <a:t>.</a:t>
            </a:r>
            <a:endParaRPr lang="hu-HU" dirty="0"/>
          </a:p>
          <a:p>
            <a:pPr marL="0" indent="0">
              <a:buNone/>
            </a:pPr>
            <a:r>
              <a:rPr lang="en-HU" dirty="0"/>
              <a:t>After 2 weeks, </a:t>
            </a:r>
            <a:r>
              <a:rPr lang="hu-HU" dirty="0"/>
              <a:t>h</a:t>
            </a:r>
            <a:r>
              <a:rPr lang="en-US" dirty="0"/>
              <a:t>is digestive problems </a:t>
            </a:r>
            <a:r>
              <a:rPr lang="hu-HU" dirty="0" err="1"/>
              <a:t>disappeared</a:t>
            </a:r>
            <a:r>
              <a:rPr lang="hu-HU" dirty="0"/>
              <a:t> and </a:t>
            </a:r>
            <a:r>
              <a:rPr lang="en-HU" dirty="0"/>
              <a:t>the concentration and the ability to react increased by about </a:t>
            </a:r>
            <a:r>
              <a:rPr lang="hu-HU" dirty="0"/>
              <a:t>5</a:t>
            </a:r>
            <a:r>
              <a:rPr lang="en-HU" dirty="0"/>
              <a:t>0%.</a:t>
            </a:r>
          </a:p>
          <a:p>
            <a:pPr marL="0" indent="0">
              <a:buNone/>
            </a:pPr>
            <a:r>
              <a:rPr lang="en-US" dirty="0"/>
              <a:t>The regeneration of the body is noticeably </a:t>
            </a:r>
            <a:r>
              <a:rPr lang="hu-HU" dirty="0"/>
              <a:t>has </a:t>
            </a:r>
            <a:r>
              <a:rPr lang="hu-HU" dirty="0" err="1"/>
              <a:t>been</a:t>
            </a:r>
            <a:r>
              <a:rPr lang="hu-HU" dirty="0"/>
              <a:t> </a:t>
            </a:r>
            <a:r>
              <a:rPr lang="en-US" dirty="0"/>
              <a:t>accelerated.</a:t>
            </a:r>
            <a:endParaRPr lang="en-HU" dirty="0"/>
          </a:p>
          <a:p>
            <a:endParaRPr lang="hu-HU" dirty="0"/>
          </a:p>
        </p:txBody>
      </p:sp>
      <p:pic>
        <p:nvPicPr>
          <p:cNvPr id="4" name="Picture 3">
            <a:extLst>
              <a:ext uri="{FF2B5EF4-FFF2-40B4-BE49-F238E27FC236}">
                <a16:creationId xmlns:a16="http://schemas.microsoft.com/office/drawing/2014/main" id="{AE24F587-A19D-3543-8C62-BE8CBC2BD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3727022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C2B3-9A95-CE4A-B4CD-5935BC8A9B59}"/>
              </a:ext>
            </a:extLst>
          </p:cNvPr>
          <p:cNvSpPr>
            <a:spLocks noGrp="1"/>
          </p:cNvSpPr>
          <p:nvPr>
            <p:ph type="title"/>
          </p:nvPr>
        </p:nvSpPr>
        <p:spPr/>
        <p:txBody>
          <a:bodyPr/>
          <a:lstStyle/>
          <a:p>
            <a:r>
              <a:rPr lang="en-US" dirty="0"/>
              <a:t>RESULTS-TESTIMONIAL </a:t>
            </a:r>
          </a:p>
        </p:txBody>
      </p:sp>
      <p:sp>
        <p:nvSpPr>
          <p:cNvPr id="3" name="Content Placeholder 2">
            <a:extLst>
              <a:ext uri="{FF2B5EF4-FFF2-40B4-BE49-F238E27FC236}">
                <a16:creationId xmlns:a16="http://schemas.microsoft.com/office/drawing/2014/main" id="{01632111-D241-954D-BEF1-B276FC3F887C}"/>
              </a:ext>
            </a:extLst>
          </p:cNvPr>
          <p:cNvSpPr>
            <a:spLocks noGrp="1"/>
          </p:cNvSpPr>
          <p:nvPr>
            <p:ph idx="1"/>
          </p:nvPr>
        </p:nvSpPr>
        <p:spPr/>
        <p:txBody>
          <a:bodyPr>
            <a:normAutofit fontScale="85000" lnSpcReduction="10000"/>
          </a:bodyPr>
          <a:lstStyle/>
          <a:p>
            <a:pPr marL="0" indent="0">
              <a:lnSpc>
                <a:spcPct val="110000"/>
              </a:lnSpc>
              <a:buNone/>
            </a:pPr>
            <a:r>
              <a:rPr lang="en-US" dirty="0">
                <a:latin typeface="Calibri" panose="020F0502020204030204" pitchFamily="34" charset="0"/>
                <a:cs typeface="Calibri" panose="020F0502020204030204" pitchFamily="34" charset="0"/>
              </a:rPr>
              <a:t>"Because of the sport, I tried a lot of energizing products. Unfortunately, the vast majority of them did not live up to their expectations. This may have been due to the fact that my body quickly got used to it. In contrast, these products WORKED VERY WELL. It also increased my physical and mental performance. It made me more energetic in training so that I could sleep soundly in the evening. He didn't spin too much, so I had no problem with regeneration. A very positive feature of the product is that it also increased my ability to concentrate. With other products, psychologically, a person becomes a little more tense. With this product, in addition to being able to concentrate better, I was able to stay completely calm. This allowed me to react quickly and accurately, in a controlled way, without error, to spontaneous struggling situations. Thank you for the products!!!"</a:t>
            </a:r>
          </a:p>
        </p:txBody>
      </p:sp>
    </p:spTree>
    <p:extLst>
      <p:ext uri="{BB962C8B-B14F-4D97-AF65-F5344CB8AC3E}">
        <p14:creationId xmlns:p14="http://schemas.microsoft.com/office/powerpoint/2010/main" val="3277251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285187" y="2730054"/>
            <a:ext cx="4472352" cy="1384299"/>
          </a:xfrm>
        </p:spPr>
        <p:txBody>
          <a:bodyPr anchor="b">
            <a:normAutofit/>
          </a:bodyPr>
          <a:lstStyle/>
          <a:p>
            <a:pPr algn="ctr"/>
            <a:r>
              <a:rPr lang="en-US" dirty="0">
                <a:solidFill>
                  <a:schemeClr val="accent1">
                    <a:lumMod val="50000"/>
                  </a:schemeClr>
                </a:solidFill>
              </a:rPr>
              <a:t>ISNS </a:t>
            </a:r>
            <a:br>
              <a:rPr lang="en-US" dirty="0">
                <a:solidFill>
                  <a:schemeClr val="accent1">
                    <a:lumMod val="50000"/>
                  </a:schemeClr>
                </a:solidFill>
              </a:rPr>
            </a:br>
            <a:r>
              <a:rPr lang="en-US" dirty="0">
                <a:solidFill>
                  <a:schemeClr val="accent1">
                    <a:lumMod val="50000"/>
                  </a:schemeClr>
                </a:solidFill>
              </a:rPr>
              <a:t>CASE STUDY 2</a:t>
            </a: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4574461" y="596791"/>
            <a:ext cx="6968182" cy="5317301"/>
          </a:xfrm>
          <a:ln>
            <a:noFill/>
          </a:ln>
        </p:spPr>
        <p:txBody>
          <a:bodyPr anchor="t">
            <a:noAutofit/>
          </a:bodyPr>
          <a:lstStyle/>
          <a:p>
            <a:pPr marL="0" indent="0">
              <a:buNone/>
            </a:pPr>
            <a:r>
              <a:rPr lang="en-GB" sz="2000" b="1" dirty="0">
                <a:solidFill>
                  <a:schemeClr val="accent1">
                    <a:lumMod val="50000"/>
                  </a:schemeClr>
                </a:solidFill>
              </a:rPr>
              <a:t>Patient: </a:t>
            </a:r>
            <a:r>
              <a:rPr lang="en-GB" sz="2000" dirty="0"/>
              <a:t>Male</a:t>
            </a:r>
          </a:p>
          <a:p>
            <a:pPr marL="0" indent="0">
              <a:buNone/>
            </a:pPr>
            <a:r>
              <a:rPr lang="en-GB" sz="2000" b="1" dirty="0">
                <a:solidFill>
                  <a:schemeClr val="accent1">
                    <a:lumMod val="50000"/>
                  </a:schemeClr>
                </a:solidFill>
              </a:rPr>
              <a:t>Age</a:t>
            </a:r>
            <a:r>
              <a:rPr lang="en-GB" sz="2000" dirty="0"/>
              <a:t>: 43-year-old</a:t>
            </a:r>
          </a:p>
          <a:p>
            <a:pPr marL="0" indent="0">
              <a:lnSpc>
                <a:spcPct val="100000"/>
              </a:lnSpc>
              <a:buNone/>
            </a:pPr>
            <a:r>
              <a:rPr lang="en-GB" sz="2000" b="1" dirty="0">
                <a:solidFill>
                  <a:schemeClr val="accent1">
                    <a:lumMod val="50000"/>
                  </a:schemeClr>
                </a:solidFill>
              </a:rPr>
              <a:t>History: </a:t>
            </a:r>
            <a:r>
              <a:rPr lang="en-US" sz="2000" dirty="0"/>
              <a:t>A 43-year-old male, a professional open-water swimmer – World record holder</a:t>
            </a:r>
          </a:p>
          <a:p>
            <a:r>
              <a:rPr lang="en-US" sz="2000" dirty="0"/>
              <a:t>He has completed the Ocean’s Seven series on 26 August 2019 which is the most challenging adventures for a human being. He became the 18th person to complete the Ocean’s Seven with the </a:t>
            </a:r>
            <a:r>
              <a:rPr lang="en-US" sz="2000" b="1" dirty="0">
                <a:solidFill>
                  <a:schemeClr val="accent2">
                    <a:lumMod val="60000"/>
                    <a:lumOff val="40000"/>
                  </a:schemeClr>
                </a:solidFill>
              </a:rPr>
              <a:t>fastest cumulative time in history of 64 hours 33 minutes.</a:t>
            </a:r>
            <a:endParaRPr lang="hu-HU" sz="2000" b="1" dirty="0">
              <a:solidFill>
                <a:schemeClr val="accent2">
                  <a:lumMod val="60000"/>
                  <a:lumOff val="40000"/>
                </a:schemeClr>
              </a:solidFill>
            </a:endParaRPr>
          </a:p>
          <a:p>
            <a:r>
              <a:rPr lang="en-US" sz="2000" dirty="0"/>
              <a:t>Stillwater 8 is the youngest of the open water swimming series. It was modeled on the Ocean’s Seven series, with the difference that all locations are in lakes.</a:t>
            </a:r>
          </a:p>
          <a:p>
            <a:r>
              <a:rPr lang="en-US" sz="2000" dirty="0"/>
              <a:t>Swimming on five continents of the earth has very variable and extreme characteristics. Wildlife is not a problem, but there are several locations in the series that are at an altitude. The length and temperature of the lakes are also very extreme. The length of the longest venue is approx. 65 km. Swimming at the highest altitude takes place at 3812 meters.</a:t>
            </a:r>
          </a:p>
          <a:p>
            <a:pPr marL="0" indent="0">
              <a:lnSpc>
                <a:spcPct val="100000"/>
              </a:lnSpc>
              <a:buNone/>
            </a:pPr>
            <a:r>
              <a:rPr lang="en-US" sz="2000" dirty="0"/>
              <a:t> </a:t>
            </a:r>
            <a:endParaRPr lang="en-US" sz="1900" dirty="0"/>
          </a:p>
        </p:txBody>
      </p:sp>
      <p:pic>
        <p:nvPicPr>
          <p:cNvPr id="18" name="Content Placeholder 10" descr="Logo&#10;&#10;Description automatically generated">
            <a:extLst>
              <a:ext uri="{FF2B5EF4-FFF2-40B4-BE49-F238E27FC236}">
                <a16:creationId xmlns:a16="http://schemas.microsoft.com/office/drawing/2014/main" id="{10EBFF38-10DB-F041-B78A-6E28628D10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08872" y="3952631"/>
            <a:ext cx="2254584" cy="1961461"/>
          </a:xfrm>
          <a:prstGeom prst="rect">
            <a:avLst/>
          </a:prstGeom>
        </p:spPr>
      </p:pic>
      <p:pic>
        <p:nvPicPr>
          <p:cNvPr id="6" name="Picture 5">
            <a:extLst>
              <a:ext uri="{FF2B5EF4-FFF2-40B4-BE49-F238E27FC236}">
                <a16:creationId xmlns:a16="http://schemas.microsoft.com/office/drawing/2014/main" id="{DC2C6DE8-168D-784D-8283-D0FEAF206656}"/>
              </a:ext>
            </a:extLst>
          </p:cNvPr>
          <p:cNvPicPr>
            <a:picLocks noChangeAspect="1"/>
          </p:cNvPicPr>
          <p:nvPr/>
        </p:nvPicPr>
        <p:blipFill rotWithShape="1">
          <a:blip r:embed="rId5"/>
          <a:srcRect t="8190" r="2" b="2"/>
          <a:stretch/>
        </p:blipFill>
        <p:spPr>
          <a:xfrm>
            <a:off x="1280396" y="381153"/>
            <a:ext cx="2481933" cy="227866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7" name="Picture 6">
            <a:extLst>
              <a:ext uri="{FF2B5EF4-FFF2-40B4-BE49-F238E27FC236}">
                <a16:creationId xmlns:a16="http://schemas.microsoft.com/office/drawing/2014/main" id="{4EAE9621-5CDF-CC47-8C22-39943894B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2807668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9788" y="1554480"/>
            <a:ext cx="3932237" cy="1600200"/>
          </a:xfrm>
        </p:spPr>
        <p:txBody>
          <a:bodyPr/>
          <a:lstStyle/>
          <a:p>
            <a:r>
              <a:rPr lang="hu-HU" sz="4400" dirty="0">
                <a:solidFill>
                  <a:srgbClr val="4472C4">
                    <a:lumMod val="50000"/>
                  </a:srgbClr>
                </a:solidFill>
              </a:rPr>
              <a:t>          </a:t>
            </a:r>
            <a:r>
              <a:rPr lang="en-US" sz="4400" dirty="0">
                <a:solidFill>
                  <a:srgbClr val="4472C4">
                    <a:lumMod val="50000"/>
                  </a:srgbClr>
                </a:solidFill>
              </a:rPr>
              <a:t>ISNS </a:t>
            </a:r>
            <a:br>
              <a:rPr lang="en-US" sz="4400" dirty="0">
                <a:solidFill>
                  <a:srgbClr val="4472C4">
                    <a:lumMod val="50000"/>
                  </a:srgbClr>
                </a:solidFill>
              </a:rPr>
            </a:br>
            <a:r>
              <a:rPr lang="en-US" sz="4400" dirty="0">
                <a:solidFill>
                  <a:srgbClr val="4472C4">
                    <a:lumMod val="50000"/>
                  </a:srgbClr>
                </a:solidFill>
              </a:rPr>
              <a:t>CASE STUDY 2</a:t>
            </a:r>
            <a:endParaRPr lang="hu-HU" dirty="0"/>
          </a:p>
        </p:txBody>
      </p:sp>
      <p:sp>
        <p:nvSpPr>
          <p:cNvPr id="3" name="Tartalom helye 2"/>
          <p:cNvSpPr>
            <a:spLocks noGrp="1"/>
          </p:cNvSpPr>
          <p:nvPr>
            <p:ph idx="1"/>
          </p:nvPr>
        </p:nvSpPr>
        <p:spPr/>
        <p:txBody>
          <a:bodyPr>
            <a:normAutofit/>
          </a:bodyPr>
          <a:lstStyle/>
          <a:p>
            <a:pPr marL="0" lvl="0" indent="0">
              <a:lnSpc>
                <a:spcPct val="100000"/>
              </a:lnSpc>
              <a:buNone/>
            </a:pPr>
            <a:endParaRPr lang="hu-HU" sz="2000" b="1" dirty="0">
              <a:solidFill>
                <a:srgbClr val="44546A"/>
              </a:solidFill>
              <a:cs typeface="Calibri Light" panose="020F0302020204030204" pitchFamily="34" charset="0"/>
            </a:endParaRPr>
          </a:p>
          <a:p>
            <a:pPr marL="0" lvl="0" indent="0">
              <a:lnSpc>
                <a:spcPct val="100000"/>
              </a:lnSpc>
              <a:buNone/>
            </a:pPr>
            <a:r>
              <a:rPr lang="hu-HU" sz="2000" dirty="0">
                <a:solidFill>
                  <a:srgbClr val="000000"/>
                </a:solidFill>
                <a:latin typeface="Roboto"/>
              </a:rPr>
              <a:t>Lake </a:t>
            </a:r>
            <a:r>
              <a:rPr lang="hu-HU" sz="2000" dirty="0" err="1">
                <a:solidFill>
                  <a:srgbClr val="000000"/>
                </a:solidFill>
                <a:latin typeface="Roboto"/>
              </a:rPr>
              <a:t>Kineret</a:t>
            </a:r>
            <a:r>
              <a:rPr lang="hu-HU" sz="2000" dirty="0">
                <a:solidFill>
                  <a:srgbClr val="000000"/>
                </a:solidFill>
                <a:latin typeface="Roboto"/>
              </a:rPr>
              <a:t>, Israel </a:t>
            </a:r>
            <a:r>
              <a:rPr lang="hu-HU" sz="2000" dirty="0" err="1">
                <a:solidFill>
                  <a:srgbClr val="000000"/>
                </a:solidFill>
                <a:latin typeface="Roboto"/>
              </a:rPr>
              <a:t>Distance</a:t>
            </a:r>
            <a:r>
              <a:rPr lang="hu-HU" sz="2000" dirty="0">
                <a:solidFill>
                  <a:srgbClr val="000000"/>
                </a:solidFill>
                <a:latin typeface="Roboto"/>
              </a:rPr>
              <a:t>: 20.5 km </a:t>
            </a:r>
            <a:r>
              <a:rPr lang="hu-HU" sz="2000" dirty="0" err="1">
                <a:solidFill>
                  <a:srgbClr val="000000"/>
                </a:solidFill>
                <a:latin typeface="Roboto"/>
              </a:rPr>
              <a:t>Water</a:t>
            </a:r>
            <a:r>
              <a:rPr lang="hu-HU" sz="2000" dirty="0">
                <a:solidFill>
                  <a:srgbClr val="000000"/>
                </a:solidFill>
                <a:latin typeface="Roboto"/>
              </a:rPr>
              <a:t> </a:t>
            </a:r>
            <a:r>
              <a:rPr lang="hu-HU" sz="2000" dirty="0" err="1">
                <a:solidFill>
                  <a:srgbClr val="000000"/>
                </a:solidFill>
                <a:latin typeface="Roboto"/>
              </a:rPr>
              <a:t>temperature</a:t>
            </a:r>
            <a:r>
              <a:rPr lang="hu-HU" sz="2000" dirty="0">
                <a:solidFill>
                  <a:srgbClr val="000000"/>
                </a:solidFill>
                <a:latin typeface="Roboto"/>
              </a:rPr>
              <a:t>: 29 ° C</a:t>
            </a:r>
            <a:endParaRPr lang="hu-HU" sz="2000" b="1" dirty="0">
              <a:solidFill>
                <a:srgbClr val="44546A"/>
              </a:solidFill>
              <a:cs typeface="Calibri Light" panose="020F0302020204030204" pitchFamily="34" charset="0"/>
            </a:endParaRPr>
          </a:p>
          <a:p>
            <a:pPr marL="0" lvl="0" indent="0">
              <a:lnSpc>
                <a:spcPct val="100000"/>
              </a:lnSpc>
              <a:buNone/>
            </a:pPr>
            <a:endParaRPr lang="hu-HU" sz="2000" b="1" dirty="0">
              <a:solidFill>
                <a:srgbClr val="44546A"/>
              </a:solidFill>
              <a:cs typeface="Calibri Light" panose="020F0302020204030204" pitchFamily="34" charset="0"/>
            </a:endParaRPr>
          </a:p>
          <a:p>
            <a:pPr marL="0" lvl="0" indent="0">
              <a:lnSpc>
                <a:spcPct val="100000"/>
              </a:lnSpc>
              <a:buNone/>
            </a:pPr>
            <a:r>
              <a:rPr lang="en-US" sz="2000" b="1" dirty="0">
                <a:solidFill>
                  <a:srgbClr val="44546A"/>
                </a:solidFill>
                <a:cs typeface="Calibri Light" panose="020F0302020204030204" pitchFamily="34" charset="0"/>
              </a:rPr>
              <a:t>Symptoms</a:t>
            </a:r>
            <a:r>
              <a:rPr lang="en-US" sz="2000" dirty="0">
                <a:solidFill>
                  <a:prstClr val="black"/>
                </a:solidFill>
                <a:latin typeface="Calibri Light" panose="020F0302020204030204" pitchFamily="34" charset="0"/>
                <a:cs typeface="Calibri Light" panose="020F0302020204030204" pitchFamily="34" charset="0"/>
              </a:rPr>
              <a:t>:</a:t>
            </a:r>
          </a:p>
          <a:p>
            <a:pPr marL="0" lvl="0" indent="0">
              <a:lnSpc>
                <a:spcPct val="100000"/>
              </a:lnSpc>
              <a:buNone/>
            </a:pPr>
            <a:r>
              <a:rPr lang="en-US" sz="2000" dirty="0">
                <a:solidFill>
                  <a:prstClr val="black"/>
                </a:solidFill>
              </a:rPr>
              <a:t>Physically and mentally, he was tired sooner than before.</a:t>
            </a:r>
            <a:endParaRPr lang="hu-HU" sz="2000" dirty="0">
              <a:solidFill>
                <a:prstClr val="black"/>
              </a:solidFill>
            </a:endParaRPr>
          </a:p>
          <a:p>
            <a:pPr marL="0" indent="0">
              <a:lnSpc>
                <a:spcPct val="100000"/>
              </a:lnSpc>
              <a:buNone/>
            </a:pPr>
            <a:r>
              <a:rPr lang="en-US" sz="2000" dirty="0">
                <a:solidFill>
                  <a:prstClr val="black"/>
                </a:solidFill>
              </a:rPr>
              <a:t>Lost focus, lost work out rhythm. </a:t>
            </a:r>
            <a:endParaRPr lang="hu-HU" sz="2000" dirty="0">
              <a:solidFill>
                <a:prstClr val="black"/>
              </a:solidFill>
            </a:endParaRPr>
          </a:p>
          <a:p>
            <a:pPr marL="0" lvl="0" indent="0">
              <a:lnSpc>
                <a:spcPct val="100000"/>
              </a:lnSpc>
              <a:buNone/>
            </a:pPr>
            <a:r>
              <a:rPr lang="en-US" sz="1900" dirty="0"/>
              <a:t>He wanted to increase his performance, only with natural active ingredients</a:t>
            </a:r>
            <a:r>
              <a:rPr lang="hu-HU" sz="1900" dirty="0"/>
              <a:t>.</a:t>
            </a:r>
          </a:p>
          <a:p>
            <a:pPr marL="0" lvl="0" indent="0">
              <a:lnSpc>
                <a:spcPct val="100000"/>
              </a:lnSpc>
              <a:buNone/>
            </a:pPr>
            <a:r>
              <a:rPr lang="hu-HU" sz="1900" dirty="0"/>
              <a:t>During</a:t>
            </a:r>
            <a:r>
              <a:rPr lang="en-US" sz="1900" dirty="0"/>
              <a:t> swimming, he constantly consumed proprietary blend V</a:t>
            </a:r>
            <a:r>
              <a:rPr lang="hu-HU" sz="1900" dirty="0"/>
              <a:t>.</a:t>
            </a:r>
            <a:endParaRPr lang="en-GB" sz="1900" dirty="0"/>
          </a:p>
          <a:p>
            <a:pPr marL="0" lvl="0" indent="0">
              <a:lnSpc>
                <a:spcPct val="100000"/>
              </a:lnSpc>
              <a:buNone/>
            </a:pPr>
            <a:endParaRPr lang="en-US" sz="1900" dirty="0">
              <a:solidFill>
                <a:prstClr val="black"/>
              </a:solidFill>
            </a:endParaRPr>
          </a:p>
          <a:p>
            <a:endParaRPr lang="hu-HU" dirty="0"/>
          </a:p>
        </p:txBody>
      </p:sp>
      <p:sp>
        <p:nvSpPr>
          <p:cNvPr id="4" name="Szöveg helye 3"/>
          <p:cNvSpPr>
            <a:spLocks noGrp="1"/>
          </p:cNvSpPr>
          <p:nvPr>
            <p:ph type="body" sz="half" idx="2"/>
          </p:nvPr>
        </p:nvSpPr>
        <p:spPr/>
        <p:txBody>
          <a:bodyPr/>
          <a:lstStyle/>
          <a:p>
            <a:endParaRPr lang="hu-HU" dirty="0"/>
          </a:p>
        </p:txBody>
      </p:sp>
      <p:pic>
        <p:nvPicPr>
          <p:cNvPr id="5" name="Content Placeholder 10" descr="Logo&#10;&#10;Description automatically generated">
            <a:extLst>
              <a:ext uri="{FF2B5EF4-FFF2-40B4-BE49-F238E27FC236}">
                <a16:creationId xmlns:a16="http://schemas.microsoft.com/office/drawing/2014/main" id="{10EBFF38-10DB-F041-B78A-6E28628D103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595731" y="3260173"/>
            <a:ext cx="2254584" cy="1961461"/>
          </a:xfrm>
          <a:prstGeom prst="rect">
            <a:avLst/>
          </a:prstGeom>
        </p:spPr>
      </p:pic>
      <p:pic>
        <p:nvPicPr>
          <p:cNvPr id="6" name="Picture 5">
            <a:extLst>
              <a:ext uri="{FF2B5EF4-FFF2-40B4-BE49-F238E27FC236}">
                <a16:creationId xmlns:a16="http://schemas.microsoft.com/office/drawing/2014/main" id="{0DF0B58B-C213-604E-AD92-836AD78FC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4209113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313D-ED9F-524B-9C97-D926E0A8CFDC}"/>
              </a:ext>
            </a:extLst>
          </p:cNvPr>
          <p:cNvSpPr>
            <a:spLocks noGrp="1"/>
          </p:cNvSpPr>
          <p:nvPr>
            <p:ph type="title"/>
          </p:nvPr>
        </p:nvSpPr>
        <p:spPr/>
        <p:txBody>
          <a:bodyPr/>
          <a:lstStyle/>
          <a:p>
            <a:r>
              <a:rPr lang="en-US" dirty="0"/>
              <a:t>THERAPY </a:t>
            </a:r>
          </a:p>
        </p:txBody>
      </p:sp>
      <p:sp>
        <p:nvSpPr>
          <p:cNvPr id="3" name="Content Placeholder 2">
            <a:extLst>
              <a:ext uri="{FF2B5EF4-FFF2-40B4-BE49-F238E27FC236}">
                <a16:creationId xmlns:a16="http://schemas.microsoft.com/office/drawing/2014/main" id="{470BC585-698F-7146-82F1-A012D2600592}"/>
              </a:ext>
            </a:extLst>
          </p:cNvPr>
          <p:cNvSpPr>
            <a:spLocks noGrp="1"/>
          </p:cNvSpPr>
          <p:nvPr>
            <p:ph idx="1"/>
          </p:nvPr>
        </p:nvSpPr>
        <p:spPr>
          <a:xfrm>
            <a:off x="838201" y="1954924"/>
            <a:ext cx="6798276" cy="4134212"/>
          </a:xfrm>
        </p:spPr>
        <p:txBody>
          <a:bodyPr>
            <a:normAutofit lnSpcReduction="10000"/>
          </a:bodyPr>
          <a:lstStyle/>
          <a:p>
            <a:r>
              <a:rPr lang="en-US" b="1" dirty="0">
                <a:solidFill>
                  <a:prstClr val="black"/>
                </a:solidFill>
                <a:latin typeface="Calibri Light" panose="020F0302020204030204" pitchFamily="34" charset="0"/>
                <a:cs typeface="Calibri Light" panose="020F0302020204030204" pitchFamily="34" charset="0"/>
              </a:rPr>
              <a:t>Proprietary blend II </a:t>
            </a:r>
            <a:r>
              <a:rPr lang="en-US" dirty="0">
                <a:solidFill>
                  <a:prstClr val="black"/>
                </a:solidFill>
                <a:latin typeface="Calibri Light" panose="020F0302020204030204" pitchFamily="34" charset="0"/>
                <a:cs typeface="Calibri Light" panose="020F0302020204030204" pitchFamily="34" charset="0"/>
              </a:rPr>
              <a:t>:</a:t>
            </a:r>
            <a:r>
              <a:rPr lang="en-HU" dirty="0"/>
              <a:t>1 in the morning for 3 days, then 2, 1 in the morning and 1 half an hour before training, then 3, 1 in the morning and 2 half an hour before training</a:t>
            </a:r>
            <a:endParaRPr lang="en-US" dirty="0">
              <a:solidFill>
                <a:prstClr val="black"/>
              </a:solidFill>
              <a:latin typeface="Calibri Light" panose="020F0302020204030204" pitchFamily="34" charset="0"/>
              <a:cs typeface="Calibri Light" panose="020F0302020204030204" pitchFamily="34" charset="0"/>
            </a:endParaRPr>
          </a:p>
          <a:p>
            <a:r>
              <a:rPr lang="en-US" dirty="0">
                <a:solidFill>
                  <a:prstClr val="black"/>
                </a:solidFill>
                <a:latin typeface="Calibri Light" panose="020F0302020204030204" pitchFamily="34" charset="0"/>
                <a:cs typeface="Calibri Light" panose="020F0302020204030204" pitchFamily="34" charset="0"/>
              </a:rPr>
              <a:t>Proprietary blend III:</a:t>
            </a:r>
            <a:r>
              <a:rPr lang="en-HU" dirty="0"/>
              <a:t> 1 sachet in the morning and 1 sachet after the training </a:t>
            </a:r>
            <a:endParaRPr lang="en-US" dirty="0">
              <a:solidFill>
                <a:prstClr val="black"/>
              </a:solidFill>
              <a:latin typeface="Calibri Light" panose="020F0302020204030204" pitchFamily="34" charset="0"/>
              <a:cs typeface="Calibri Light" panose="020F0302020204030204" pitchFamily="34" charset="0"/>
            </a:endParaRPr>
          </a:p>
          <a:p>
            <a:r>
              <a:rPr lang="en-US" b="1" dirty="0">
                <a:solidFill>
                  <a:prstClr val="black"/>
                </a:solidFill>
                <a:latin typeface="Calibri Light" panose="020F0302020204030204" pitchFamily="34" charset="0"/>
                <a:cs typeface="Calibri Light" panose="020F0302020204030204" pitchFamily="34" charset="0"/>
              </a:rPr>
              <a:t>Proprietary blend V </a:t>
            </a:r>
            <a:r>
              <a:rPr lang="en-US" dirty="0">
                <a:solidFill>
                  <a:prstClr val="black"/>
                </a:solidFill>
                <a:latin typeface="Calibri Light" panose="020F0302020204030204" pitchFamily="34" charset="0"/>
                <a:cs typeface="Calibri Light" panose="020F0302020204030204" pitchFamily="34" charset="0"/>
              </a:rPr>
              <a:t>: 1 teaspoon in the evening for 7 days, then 2 teaspoon in the morning and in the evening</a:t>
            </a:r>
            <a:r>
              <a:rPr lang="hu-HU" dirty="0">
                <a:solidFill>
                  <a:prstClr val="black"/>
                </a:solidFill>
                <a:latin typeface="Calibri Light" panose="020F0302020204030204" pitchFamily="34" charset="0"/>
                <a:cs typeface="Calibri Light" panose="020F0302020204030204" pitchFamily="34" charset="0"/>
              </a:rPr>
              <a:t> (</a:t>
            </a:r>
            <a:r>
              <a:rPr lang="hu-HU" dirty="0" err="1">
                <a:solidFill>
                  <a:prstClr val="black"/>
                </a:solidFill>
                <a:latin typeface="Calibri Light" panose="020F0302020204030204" pitchFamily="34" charset="0"/>
                <a:cs typeface="Calibri Light" panose="020F0302020204030204" pitchFamily="34" charset="0"/>
              </a:rPr>
              <a:t>Even</a:t>
            </a:r>
            <a:r>
              <a:rPr lang="hu-HU" dirty="0">
                <a:solidFill>
                  <a:prstClr val="black"/>
                </a:solidFill>
                <a:latin typeface="Calibri Light" panose="020F0302020204030204" pitchFamily="34" charset="0"/>
                <a:cs typeface="Calibri Light" panose="020F0302020204030204" pitchFamily="34" charset="0"/>
              </a:rPr>
              <a:t> During </a:t>
            </a:r>
            <a:r>
              <a:rPr lang="hu-HU" dirty="0" err="1">
                <a:solidFill>
                  <a:prstClr val="black"/>
                </a:solidFill>
                <a:latin typeface="Calibri Light" panose="020F0302020204030204" pitchFamily="34" charset="0"/>
                <a:cs typeface="Calibri Light" panose="020F0302020204030204" pitchFamily="34" charset="0"/>
              </a:rPr>
              <a:t>swimming</a:t>
            </a:r>
            <a:r>
              <a:rPr lang="hu-HU" dirty="0">
                <a:solidFill>
                  <a:prstClr val="black"/>
                </a:solidFill>
                <a:latin typeface="Calibri Light" panose="020F0302020204030204" pitchFamily="34" charset="0"/>
                <a:cs typeface="Calibri Light" panose="020F0302020204030204" pitchFamily="34" charset="0"/>
              </a:rPr>
              <a:t>!!!!)</a:t>
            </a:r>
            <a:r>
              <a:rPr lang="en-US" dirty="0">
                <a:solidFill>
                  <a:prstClr val="black"/>
                </a:solidFill>
                <a:latin typeface="Calibri Light" panose="020F0302020204030204" pitchFamily="34" charset="0"/>
                <a:cs typeface="Calibri Light" panose="020F0302020204030204" pitchFamily="34" charset="0"/>
              </a:rPr>
              <a:t> </a:t>
            </a:r>
          </a:p>
          <a:p>
            <a:endParaRPr lang="en-US" dirty="0"/>
          </a:p>
        </p:txBody>
      </p:sp>
      <p:pic>
        <p:nvPicPr>
          <p:cNvPr id="4" name="Picture 3" descr="Text&#10;&#10;Description automatically generated">
            <a:extLst>
              <a:ext uri="{FF2B5EF4-FFF2-40B4-BE49-F238E27FC236}">
                <a16:creationId xmlns:a16="http://schemas.microsoft.com/office/drawing/2014/main" id="{06812211-4047-0B4B-A05E-F04AB4F82AFA}"/>
              </a:ext>
            </a:extLst>
          </p:cNvPr>
          <p:cNvPicPr>
            <a:picLocks noChangeAspect="1"/>
          </p:cNvPicPr>
          <p:nvPr/>
        </p:nvPicPr>
        <p:blipFill>
          <a:blip r:embed="rId2"/>
          <a:stretch>
            <a:fillRect/>
          </a:stretch>
        </p:blipFill>
        <p:spPr>
          <a:xfrm>
            <a:off x="8328991" y="1925"/>
            <a:ext cx="3863009" cy="6480175"/>
          </a:xfrm>
          <a:prstGeom prst="rect">
            <a:avLst/>
          </a:prstGeom>
        </p:spPr>
      </p:pic>
      <p:pic>
        <p:nvPicPr>
          <p:cNvPr id="5" name="Google Shape;215;p16">
            <a:extLst>
              <a:ext uri="{FF2B5EF4-FFF2-40B4-BE49-F238E27FC236}">
                <a16:creationId xmlns:a16="http://schemas.microsoft.com/office/drawing/2014/main" id="{722248C7-B285-814C-BC95-E4B211171CD7}"/>
              </a:ext>
            </a:extLst>
          </p:cNvPr>
          <p:cNvPicPr preferRelativeResize="0"/>
          <p:nvPr/>
        </p:nvPicPr>
        <p:blipFill rotWithShape="1">
          <a:blip r:embed="rId3">
            <a:alphaModFix/>
          </a:blip>
          <a:srcRect/>
          <a:stretch/>
        </p:blipFill>
        <p:spPr>
          <a:xfrm>
            <a:off x="0" y="6389075"/>
            <a:ext cx="12192000" cy="468923"/>
          </a:xfrm>
          <a:prstGeom prst="rect">
            <a:avLst/>
          </a:prstGeom>
          <a:noFill/>
          <a:ln>
            <a:noFill/>
          </a:ln>
        </p:spPr>
      </p:pic>
      <p:sp>
        <p:nvSpPr>
          <p:cNvPr id="6" name="Rectangle 5">
            <a:extLst>
              <a:ext uri="{FF2B5EF4-FFF2-40B4-BE49-F238E27FC236}">
                <a16:creationId xmlns:a16="http://schemas.microsoft.com/office/drawing/2014/main" id="{3C0E29E6-238D-194B-8564-B639EC1EB92F}"/>
              </a:ext>
            </a:extLst>
          </p:cNvPr>
          <p:cNvSpPr/>
          <p:nvPr/>
        </p:nvSpPr>
        <p:spPr>
          <a:xfrm>
            <a:off x="2375452" y="6454259"/>
            <a:ext cx="7017026" cy="338554"/>
          </a:xfrm>
          <a:prstGeom prst="rect">
            <a:avLst/>
          </a:prstGeom>
        </p:spPr>
        <p:txBody>
          <a:bodyPr wrap="square">
            <a:spAutoFit/>
          </a:bodyPr>
          <a:lstStyle/>
          <a:p>
            <a:pPr lvl="0" algn="ctr"/>
            <a:r>
              <a:rPr lang="en-US" sz="1600" b="1" dirty="0">
                <a:solidFill>
                  <a:srgbClr val="E2D5A7"/>
                </a:solidFill>
                <a:ea typeface="Calibri"/>
                <a:cs typeface="Calibri"/>
                <a:sym typeface="Calibri"/>
              </a:rPr>
              <a:t>International Science and Nutrition Society – CURARE CAUSAM – ISNS 2022  </a:t>
            </a:r>
            <a:endParaRPr lang="en-US" sz="2400" dirty="0"/>
          </a:p>
        </p:txBody>
      </p:sp>
    </p:spTree>
    <p:extLst>
      <p:ext uri="{BB962C8B-B14F-4D97-AF65-F5344CB8AC3E}">
        <p14:creationId xmlns:p14="http://schemas.microsoft.com/office/powerpoint/2010/main" val="779092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441B-04D2-6449-B8FC-3C0A798C08F5}"/>
              </a:ext>
            </a:extLst>
          </p:cNvPr>
          <p:cNvSpPr>
            <a:spLocks noGrp="1"/>
          </p:cNvSpPr>
          <p:nvPr>
            <p:ph type="title"/>
          </p:nvPr>
        </p:nvSpPr>
        <p:spPr/>
        <p:txBody>
          <a:bodyPr/>
          <a:lstStyle/>
          <a:p>
            <a:r>
              <a:rPr lang="hu-HU" dirty="0" err="1"/>
              <a:t>Results</a:t>
            </a:r>
            <a:endParaRPr lang="hu-HU" dirty="0"/>
          </a:p>
        </p:txBody>
      </p:sp>
      <p:sp>
        <p:nvSpPr>
          <p:cNvPr id="3" name="Content Placeholder 2">
            <a:extLst>
              <a:ext uri="{FF2B5EF4-FFF2-40B4-BE49-F238E27FC236}">
                <a16:creationId xmlns:a16="http://schemas.microsoft.com/office/drawing/2014/main" id="{327DD046-D655-5D4C-85A2-0CFA63BCD183}"/>
              </a:ext>
            </a:extLst>
          </p:cNvPr>
          <p:cNvSpPr>
            <a:spLocks noGrp="1"/>
          </p:cNvSpPr>
          <p:nvPr>
            <p:ph idx="1"/>
          </p:nvPr>
        </p:nvSpPr>
        <p:spPr/>
        <p:txBody>
          <a:bodyPr/>
          <a:lstStyle/>
          <a:p>
            <a:pPr marL="0" indent="0">
              <a:buNone/>
            </a:pPr>
            <a:r>
              <a:rPr lang="en-US" dirty="0"/>
              <a:t>After 7 days, his ability to concentrate gradually increased and he was able to concentrate on tasks throughout the whole workout. After 3 weeks, the concentration and the ability to react quickly increased by about 40%. </a:t>
            </a:r>
            <a:endParaRPr lang="hu-HU" dirty="0"/>
          </a:p>
          <a:p>
            <a:pPr marL="0" indent="0">
              <a:buNone/>
            </a:pPr>
            <a:r>
              <a:rPr lang="en-US" dirty="0"/>
              <a:t>Physically and mentally, he felt much better.</a:t>
            </a:r>
            <a:endParaRPr lang="hu-HU" dirty="0"/>
          </a:p>
          <a:p>
            <a:pPr marL="0" indent="0">
              <a:buNone/>
            </a:pPr>
            <a:r>
              <a:rPr lang="hu-HU" dirty="0"/>
              <a:t>H</a:t>
            </a:r>
            <a:r>
              <a:rPr lang="en-US" dirty="0"/>
              <a:t>e was able to maintain concentration for the entire duration of the swim.</a:t>
            </a:r>
          </a:p>
          <a:p>
            <a:endParaRPr lang="hu-HU" dirty="0"/>
          </a:p>
        </p:txBody>
      </p:sp>
      <p:pic>
        <p:nvPicPr>
          <p:cNvPr id="5" name="Picture 4">
            <a:extLst>
              <a:ext uri="{FF2B5EF4-FFF2-40B4-BE49-F238E27FC236}">
                <a16:creationId xmlns:a16="http://schemas.microsoft.com/office/drawing/2014/main" id="{136229F5-E418-6541-85AF-8AAF4100F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1523488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70"/>
          <p:cNvSpPr/>
          <p:nvPr/>
        </p:nvSpPr>
        <p:spPr>
          <a:xfrm>
            <a:off x="-1" y="0"/>
            <a:ext cx="121916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50" name="Picture 4" descr="Picture 4"/>
          <p:cNvPicPr>
            <a:picLocks noChangeAspect="1"/>
          </p:cNvPicPr>
          <p:nvPr/>
        </p:nvPicPr>
        <p:blipFill>
          <a:blip r:embed="rId3">
            <a:alphaModFix amt="70000"/>
          </a:blip>
          <a:srcRect t="18356" b="24887"/>
          <a:stretch>
            <a:fillRect/>
          </a:stretch>
        </p:blipFill>
        <p:spPr>
          <a:xfrm>
            <a:off x="3132038" y="2041"/>
            <a:ext cx="9059658" cy="6855959"/>
          </a:xfrm>
          <a:prstGeom prst="rect">
            <a:avLst/>
          </a:prstGeom>
          <a:ln w="12700">
            <a:miter lim="400000"/>
          </a:ln>
        </p:spPr>
      </p:pic>
      <p:sp>
        <p:nvSpPr>
          <p:cNvPr id="151" name="Title 1"/>
          <p:cNvSpPr txBox="1">
            <a:spLocks noGrp="1"/>
          </p:cNvSpPr>
          <p:nvPr>
            <p:ph type="title"/>
          </p:nvPr>
        </p:nvSpPr>
        <p:spPr>
          <a:xfrm>
            <a:off x="6556100" y="1099671"/>
            <a:ext cx="4972511" cy="3367554"/>
          </a:xfrm>
          <a:prstGeom prst="rect">
            <a:avLst/>
          </a:prstGeom>
        </p:spPr>
        <p:txBody>
          <a:bodyPr anchor="b"/>
          <a:lstStyle>
            <a:lvl1pPr>
              <a:defRPr sz="6600">
                <a:latin typeface="Baskerville"/>
                <a:ea typeface="Baskerville"/>
                <a:cs typeface="Baskerville"/>
                <a:sym typeface="Baskerville"/>
              </a:defRPr>
            </a:lvl1pPr>
          </a:lstStyle>
          <a:p>
            <a:r>
              <a:rPr dirty="0">
                <a:solidFill>
                  <a:schemeClr val="bg1"/>
                </a:solidFill>
                <a:latin typeface="+mj-lt"/>
              </a:rPr>
              <a:t>Dr. Dori </a:t>
            </a:r>
            <a:r>
              <a:rPr dirty="0" err="1">
                <a:solidFill>
                  <a:schemeClr val="bg1"/>
                </a:solidFill>
                <a:latin typeface="+mj-lt"/>
              </a:rPr>
              <a:t>Naerbo</a:t>
            </a:r>
            <a:r>
              <a:rPr dirty="0">
                <a:solidFill>
                  <a:schemeClr val="bg1"/>
                </a:solidFill>
                <a:latin typeface="+mj-lt"/>
              </a:rPr>
              <a:t>, Ph.D.</a:t>
            </a:r>
            <a:r>
              <a:rPr dirty="0">
                <a:solidFill>
                  <a:schemeClr val="tx1"/>
                </a:solidFill>
                <a:latin typeface="+mj-lt"/>
              </a:rPr>
              <a:t> </a:t>
            </a:r>
          </a:p>
        </p:txBody>
      </p:sp>
      <p:sp>
        <p:nvSpPr>
          <p:cNvPr id="152" name="Freeform: Shape 72"/>
          <p:cNvSpPr/>
          <p:nvPr/>
        </p:nvSpPr>
        <p:spPr>
          <a:xfrm>
            <a:off x="0" y="3"/>
            <a:ext cx="5859484" cy="6857998"/>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9" rIns="45719" anchor="ctr"/>
          <a:lstStyle/>
          <a:p>
            <a:pPr algn="ctr">
              <a:defRPr>
                <a:solidFill>
                  <a:srgbClr val="FFFFFF"/>
                </a:solidFill>
              </a:defRPr>
            </a:pPr>
            <a:endParaRPr/>
          </a:p>
        </p:txBody>
      </p:sp>
      <p:pic>
        <p:nvPicPr>
          <p:cNvPr id="153" name="Picture 2" descr="Picture 2"/>
          <p:cNvPicPr>
            <a:picLocks noChangeAspect="1"/>
          </p:cNvPicPr>
          <p:nvPr/>
        </p:nvPicPr>
        <p:blipFill>
          <a:blip r:embed="rId4"/>
          <a:srcRect l="32099" r="18348"/>
          <a:stretch>
            <a:fillRect/>
          </a:stretch>
        </p:blipFill>
        <p:spPr>
          <a:xfrm>
            <a:off x="0" y="3"/>
            <a:ext cx="6095604" cy="6857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9"/>
                  <a:pt x="11882" y="278"/>
                </a:cubicBezTo>
                <a:lnTo>
                  <a:pt x="11259" y="0"/>
                </a:lnTo>
                <a:lnTo>
                  <a:pt x="0" y="0"/>
                </a:lnTo>
                <a:close/>
                <a:moveTo>
                  <a:pt x="12172" y="0"/>
                </a:moveTo>
                <a:lnTo>
                  <a:pt x="12727" y="278"/>
                </a:lnTo>
                <a:cubicBezTo>
                  <a:pt x="17164" y="2622"/>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54" name="Picture 9" descr="Picture 9"/>
          <p:cNvPicPr>
            <a:picLocks noChangeAspect="1"/>
          </p:cNvPicPr>
          <p:nvPr/>
        </p:nvPicPr>
        <p:blipFill>
          <a:blip r:embed="rId5"/>
          <a:stretch>
            <a:fillRect/>
          </a:stretch>
        </p:blipFill>
        <p:spPr>
          <a:xfrm>
            <a:off x="10306987" y="-127323"/>
            <a:ext cx="2038992" cy="17738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000"/>
                                  </p:stCondLst>
                                  <p:iterate>
                                    <p:tmAbs val="0"/>
                                  </p:iterate>
                                  <p:childTnLst>
                                    <p:set>
                                      <p:cBhvr>
                                        <p:cTn id="6" fill="hold"/>
                                        <p:tgtEl>
                                          <p:spTgt spid="151"/>
                                        </p:tgtEl>
                                        <p:attrNameLst>
                                          <p:attrName>style.visibility</p:attrName>
                                        </p:attrNameLst>
                                      </p:cBhvr>
                                      <p:to>
                                        <p:strVal val="visible"/>
                                      </p:to>
                                    </p:set>
                                    <p:animEffect transition="in" filter="dissolve">
                                      <p:cBhvr>
                                        <p:cTn id="7" dur="7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50B0894-4696-A347-BF9F-CD8BEFA63610}"/>
              </a:ext>
            </a:extLst>
          </p:cNvPr>
          <p:cNvPicPr>
            <a:picLocks noChangeAspect="1"/>
          </p:cNvPicPr>
          <p:nvPr/>
        </p:nvPicPr>
        <p:blipFill rotWithShape="1">
          <a:blip r:embed="rId2"/>
          <a:srcRect l="5512" t="7089" r="28429"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FB5DF1-9C38-5241-8109-B26E7B32D36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latin typeface="Avenir Book" panose="02000503020000020003" pitchFamily="2" charset="0"/>
              </a:rPr>
              <a:t>Research Studies</a:t>
            </a:r>
          </a:p>
        </p:txBody>
      </p:sp>
      <p:sp>
        <p:nvSpPr>
          <p:cNvPr id="3" name="Content Placeholder 2">
            <a:extLst>
              <a:ext uri="{FF2B5EF4-FFF2-40B4-BE49-F238E27FC236}">
                <a16:creationId xmlns:a16="http://schemas.microsoft.com/office/drawing/2014/main" id="{AC82F78B-E61F-6149-B90A-16D64E11E5A3}"/>
              </a:ext>
            </a:extLst>
          </p:cNvPr>
          <p:cNvSpPr>
            <a:spLocks noGrp="1"/>
          </p:cNvSpPr>
          <p:nvPr>
            <p:ph idx="1"/>
          </p:nvPr>
        </p:nvSpPr>
        <p:spPr>
          <a:xfrm>
            <a:off x="477980" y="4872922"/>
            <a:ext cx="5087933" cy="1208141"/>
          </a:xfrm>
        </p:spPr>
        <p:txBody>
          <a:bodyPr vert="horz" lIns="91440" tIns="45720" rIns="91440" bIns="45720" rtlCol="0">
            <a:noAutofit/>
          </a:bodyPr>
          <a:lstStyle/>
          <a:p>
            <a:pPr marL="0" indent="0" algn="ctr">
              <a:buNone/>
            </a:pPr>
            <a:r>
              <a:rPr lang="en-US" sz="2400" dirty="0">
                <a:latin typeface="Avenir Book" panose="02000503020000020003" pitchFamily="2" charset="0"/>
              </a:rPr>
              <a:t>SEROTONIN AND DOPAMINE EFFECTS ON THE BRAIN</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78018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B53DEF-6436-C647-8602-F275293A13AA}"/>
              </a:ext>
            </a:extLst>
          </p:cNvPr>
          <p:cNvSpPr>
            <a:spLocks noGrp="1"/>
          </p:cNvSpPr>
          <p:nvPr>
            <p:ph idx="1"/>
          </p:nvPr>
        </p:nvSpPr>
        <p:spPr>
          <a:xfrm>
            <a:off x="838200" y="816969"/>
            <a:ext cx="10515600" cy="5862127"/>
          </a:xfrm>
        </p:spPr>
        <p:txBody>
          <a:bodyPr>
            <a:normAutofit fontScale="70000" lnSpcReduction="20000"/>
          </a:bodyPr>
          <a:lstStyle/>
          <a:p>
            <a:pPr marL="0" indent="0">
              <a:buNone/>
            </a:pPr>
            <a:r>
              <a:rPr lang="en-US" sz="5100" dirty="0">
                <a:latin typeface="Calibri" panose="020F0502020204030204" pitchFamily="34" charset="0"/>
                <a:cs typeface="Calibri" panose="020F0502020204030204" pitchFamily="34" charset="0"/>
              </a:rPr>
              <a:t>Serotonin and Stress</a:t>
            </a:r>
            <a:endParaRPr lang="en-US" sz="4600" dirty="0">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Francis </a:t>
            </a:r>
            <a:r>
              <a:rPr lang="en-US" sz="1600" dirty="0" err="1">
                <a:latin typeface="Calibri" panose="020F0502020204030204" pitchFamily="34" charset="0"/>
                <a:cs typeface="Calibri" panose="020F0502020204030204" pitchFamily="34" charset="0"/>
              </a:rPr>
              <a:t>Chaouloff</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Ph.D</a:t>
            </a:r>
            <a:r>
              <a:rPr lang="en-US" sz="1600" dirty="0">
                <a:latin typeface="Calibri" panose="020F0502020204030204" pitchFamily="34" charset="0"/>
                <a:cs typeface="Calibri" panose="020F0502020204030204" pitchFamily="34" charset="0"/>
              </a:rPr>
              <a:t>, Olivier Berton </a:t>
            </a:r>
            <a:r>
              <a:rPr lang="en-US" sz="1600" dirty="0" err="1">
                <a:latin typeface="Calibri" panose="020F0502020204030204" pitchFamily="34" charset="0"/>
                <a:cs typeface="Calibri" panose="020F0502020204030204" pitchFamily="34" charset="0"/>
              </a:rPr>
              <a:t>Ph.D</a:t>
            </a:r>
            <a:r>
              <a:rPr lang="en-US" sz="1600" dirty="0">
                <a:latin typeface="Calibri" panose="020F0502020204030204" pitchFamily="34" charset="0"/>
                <a:cs typeface="Calibri" panose="020F0502020204030204" pitchFamily="34" charset="0"/>
              </a:rPr>
              <a:t> &amp; Pierre </a:t>
            </a:r>
            <a:r>
              <a:rPr lang="en-US" sz="1600" dirty="0" err="1">
                <a:latin typeface="Calibri" panose="020F0502020204030204" pitchFamily="34" charset="0"/>
                <a:cs typeface="Calibri" panose="020F0502020204030204" pitchFamily="34" charset="0"/>
              </a:rPr>
              <a:t>Mormède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Ph.D</a:t>
            </a:r>
            <a:r>
              <a:rPr lang="en-US" sz="1600" dirty="0">
                <a:latin typeface="Calibri" panose="020F0502020204030204" pitchFamily="34" charset="0"/>
                <a:cs typeface="Calibri" panose="020F0502020204030204" pitchFamily="34" charset="0"/>
              </a:rPr>
              <a:t> </a:t>
            </a:r>
          </a:p>
          <a:p>
            <a:pPr marL="0" indent="0">
              <a:buNone/>
            </a:pPr>
            <a:endParaRPr lang="en-US" dirty="0">
              <a:latin typeface="Calibri" panose="020F0502020204030204" pitchFamily="34" charset="0"/>
              <a:cs typeface="Calibri" panose="020F0502020204030204" pitchFamily="34" charset="0"/>
            </a:endParaRPr>
          </a:p>
          <a:p>
            <a:pPr marL="0" indent="0">
              <a:lnSpc>
                <a:spcPct val="120000"/>
              </a:lnSpc>
              <a:buNone/>
            </a:pPr>
            <a:r>
              <a:rPr lang="en-US" dirty="0">
                <a:latin typeface="Calibri" panose="020F0502020204030204" pitchFamily="34" charset="0"/>
                <a:cs typeface="Calibri" panose="020F0502020204030204" pitchFamily="34" charset="0"/>
              </a:rPr>
              <a:t>	Forty-five years after its discovery, brain serotonin (5-HT) is still the subject of intense research aimed at understanding its role in stress adaptation. At the presynaptic level, numerous stressors increase nerve firing and extracellular 5-HT at the level of serotonergic cell bodies or nerve terminals. Different studies have reported stressor- and region-specific changes in extracellular 5-HT, a view challenged by electrophysiological and neurochemical evidence for a nonspecific response of serotonergic neurons to stressors when activity/arousal is taken into account. In addition, early studies indicate that stress-induced elevation in 5-HT synthesis, a key counter-regulatory process allowing serotonergic homeostasis, is mediated by specific neuroendocrine mechanisms. In addition to the multiplicity of postsynaptic 5-HT receptors and their specific regulation by corticoids, specificity to stressors is also underscored when considering one receptor type such as the 5-HT1A receptor. Stress studies should consider the past experience and the genetic status of the individual as key modulators of the serotonergic responses to stress. </a:t>
            </a:r>
          </a:p>
          <a:p>
            <a:pPr marL="0" indent="0">
              <a:lnSpc>
                <a:spcPct val="120000"/>
              </a:lnSpc>
              <a:buNone/>
            </a:pPr>
            <a:endParaRPr lang="en-US" dirty="0">
              <a:latin typeface="Calibri Light" panose="020F0302020204030204" pitchFamily="34" charset="0"/>
              <a:cs typeface="Calibri Light" panose="020F0302020204030204" pitchFamily="34" charset="0"/>
            </a:endParaRPr>
          </a:p>
          <a:p>
            <a:pPr marL="0" indent="0">
              <a:buNone/>
            </a:pPr>
            <a:r>
              <a:rPr lang="en-US" sz="2000" u="sng" dirty="0">
                <a:latin typeface="Calibri Light" panose="020F0302020204030204" pitchFamily="34" charset="0"/>
                <a:cs typeface="Calibri Light" panose="020F0302020204030204" pitchFamily="34" charset="0"/>
                <a:hlinkClick r:id="rId2"/>
              </a:rPr>
              <a:t>https://www.nature.com/articles/1395332</a:t>
            </a:r>
            <a:r>
              <a:rPr lang="en-US" sz="2000" dirty="0">
                <a:latin typeface="Calibri Light" panose="020F0302020204030204" pitchFamily="34" charset="0"/>
                <a:cs typeface="Calibri Light" panose="020F0302020204030204" pitchFamily="34" charset="0"/>
              </a:rPr>
              <a:t> </a:t>
            </a:r>
          </a:p>
        </p:txBody>
      </p:sp>
      <p:pic>
        <p:nvPicPr>
          <p:cNvPr id="4" name="Picture 3">
            <a:extLst>
              <a:ext uri="{FF2B5EF4-FFF2-40B4-BE49-F238E27FC236}">
                <a16:creationId xmlns:a16="http://schemas.microsoft.com/office/drawing/2014/main" id="{AED41E43-403E-9E40-AE87-7CA070A83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3719901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DCC7-FB07-CB43-8B68-0CBE4B6AE57D}"/>
              </a:ext>
            </a:extLst>
          </p:cNvPr>
          <p:cNvSpPr>
            <a:spLocks noGrp="1"/>
          </p:cNvSpPr>
          <p:nvPr>
            <p:ph type="title"/>
          </p:nvPr>
        </p:nvSpPr>
        <p:spPr>
          <a:xfrm>
            <a:off x="838200" y="838461"/>
            <a:ext cx="10515600" cy="1325563"/>
          </a:xfrm>
        </p:spPr>
        <p:txBody>
          <a:bodyPr>
            <a:normAutofit/>
          </a:bodyPr>
          <a:lstStyle/>
          <a:p>
            <a:r>
              <a:rPr lang="en-US" sz="3200" dirty="0">
                <a:latin typeface="Calibri" panose="020F0502020204030204" pitchFamily="34" charset="0"/>
                <a:cs typeface="Calibri" panose="020F0502020204030204" pitchFamily="34" charset="0"/>
              </a:rPr>
              <a:t>Physical exercise-induced fatigue: the role of serotonergic and dopaminergic systems</a:t>
            </a:r>
            <a:br>
              <a:rPr lang="en-US"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L.M.S. Cordeiro, P.C.R. </a:t>
            </a:r>
            <a:r>
              <a:rPr lang="en-US" sz="1100" dirty="0" err="1">
                <a:latin typeface="Calibri" panose="020F0502020204030204" pitchFamily="34" charset="0"/>
                <a:cs typeface="Calibri" panose="020F0502020204030204" pitchFamily="34" charset="0"/>
              </a:rPr>
              <a:t>Rabelo</a:t>
            </a:r>
            <a:r>
              <a:rPr lang="en-US" sz="1100" dirty="0">
                <a:latin typeface="Calibri" panose="020F0502020204030204" pitchFamily="34" charset="0"/>
                <a:cs typeface="Calibri" panose="020F0502020204030204" pitchFamily="34" charset="0"/>
              </a:rPr>
              <a:t>, M.M. </a:t>
            </a:r>
            <a:r>
              <a:rPr lang="en-US" sz="1100" dirty="0" err="1">
                <a:latin typeface="Calibri" panose="020F0502020204030204" pitchFamily="34" charset="0"/>
                <a:cs typeface="Calibri" panose="020F0502020204030204" pitchFamily="34" charset="0"/>
              </a:rPr>
              <a:t>Moraes</a:t>
            </a:r>
            <a:r>
              <a:rPr lang="en-US" sz="1100" dirty="0">
                <a:latin typeface="Calibri" panose="020F0502020204030204" pitchFamily="34" charset="0"/>
                <a:cs typeface="Calibri" panose="020F0502020204030204" pitchFamily="34" charset="0"/>
              </a:rPr>
              <a:t>, F. Teixeira-Coelho, C.C. Coimbra, S.P. </a:t>
            </a:r>
            <a:r>
              <a:rPr lang="en-US" sz="1100" dirty="0" err="1">
                <a:latin typeface="Calibri" panose="020F0502020204030204" pitchFamily="34" charset="0"/>
                <a:cs typeface="Calibri" panose="020F0502020204030204" pitchFamily="34" charset="0"/>
              </a:rPr>
              <a:t>Wanner</a:t>
            </a:r>
            <a:r>
              <a:rPr lang="en-US" sz="1100" dirty="0">
                <a:latin typeface="Calibri" panose="020F0502020204030204" pitchFamily="34" charset="0"/>
                <a:cs typeface="Calibri" panose="020F0502020204030204" pitchFamily="34" charset="0"/>
              </a:rPr>
              <a:t>, and D.D. Soares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7878339-BAEA-8648-A038-56923546273B}"/>
              </a:ext>
            </a:extLst>
          </p:cNvPr>
          <p:cNvSpPr>
            <a:spLocks noGrp="1"/>
          </p:cNvSpPr>
          <p:nvPr>
            <p:ph idx="1"/>
          </p:nvPr>
        </p:nvSpPr>
        <p:spPr>
          <a:xfrm>
            <a:off x="838200" y="2374265"/>
            <a:ext cx="10515600" cy="4351338"/>
          </a:xfrm>
        </p:spPr>
        <p:txBody>
          <a:bodyPr/>
          <a:lstStyle/>
          <a:p>
            <a:r>
              <a:rPr lang="en-US" dirty="0">
                <a:latin typeface="Calibri" panose="020F0502020204030204" pitchFamily="34" charset="0"/>
                <a:cs typeface="Calibri" panose="020F0502020204030204" pitchFamily="34" charset="0"/>
              </a:rPr>
              <a:t>Brain serotonin and dopamine are neurotransmitters related to fatigue, a feeling that leads to reduced intensity or interruption of physical exercises, thereby regulating performance. Physical training protocols induce neuroplasticity, thus modulating the action of these neurotransmitters in order to improve physical performance.</a:t>
            </a:r>
          </a:p>
          <a:p>
            <a:r>
              <a:rPr lang="en-US" dirty="0">
                <a:latin typeface="Calibri" panose="020F0502020204030204" pitchFamily="34" charset="0"/>
                <a:cs typeface="Calibri" panose="020F0502020204030204" pitchFamily="34" charset="0"/>
              </a:rPr>
              <a:t>In general, studies with laboratory rodents and humans indicate that increased serotonergic activity and reduced dopaminergic activity are associated with accelerated fatigue. </a:t>
            </a:r>
          </a:p>
          <a:p>
            <a:pPr marL="0" indent="0">
              <a:buNone/>
            </a:pPr>
            <a:r>
              <a:rPr lang="en-US" sz="1400" dirty="0">
                <a:latin typeface="Calibri" panose="020F0502020204030204" pitchFamily="34" charset="0"/>
                <a:cs typeface="Calibri" panose="020F0502020204030204" pitchFamily="34" charset="0"/>
                <a:hlinkClick r:id="rId2"/>
              </a:rPr>
              <a:t>https://www.ncbi.nlm.nih.gov/pmc/articles/PMC5649871/</a:t>
            </a:r>
            <a:r>
              <a:rPr lang="en-US" sz="1400"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80737DBC-7E06-A64C-A7FE-E2943E7FB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3722894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26D3CBF-1D48-413A-86DA-BED53494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775574" y="658460"/>
            <a:ext cx="3597320" cy="3692028"/>
          </a:xfrm>
          <a:noFill/>
        </p:spPr>
        <p:txBody>
          <a:bodyPr vert="horz" lIns="91440" tIns="45720" rIns="91440" bIns="45720" rtlCol="0" anchor="b">
            <a:normAutofit/>
          </a:bodyPr>
          <a:lstStyle/>
          <a:p>
            <a:r>
              <a:rPr lang="en-US" sz="5200" dirty="0"/>
              <a:t>THANKS FOR</a:t>
            </a:r>
            <a:br>
              <a:rPr lang="en-US" sz="5200" dirty="0"/>
            </a:br>
            <a:r>
              <a:rPr lang="en-US" sz="5200" dirty="0"/>
              <a:t>JOINING US TODAY!!!</a:t>
            </a:r>
          </a:p>
        </p:txBody>
      </p:sp>
      <p:cxnSp>
        <p:nvCxnSpPr>
          <p:cNvPr id="22" name="Straight Connector 21">
            <a:extLst>
              <a:ext uri="{FF2B5EF4-FFF2-40B4-BE49-F238E27FC236}">
                <a16:creationId xmlns:a16="http://schemas.microsoft.com/office/drawing/2014/main" id="{F02A64E5-C20B-47CF-8CCC-D62830964E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8200" y="4524316"/>
            <a:ext cx="2586790" cy="0"/>
          </a:xfrm>
          <a:prstGeom prst="line">
            <a:avLst/>
          </a:prstGeom>
          <a:ln w="22225">
            <a:solidFill>
              <a:srgbClr val="383B66"/>
            </a:solidFill>
          </a:ln>
        </p:spPr>
        <p:style>
          <a:lnRef idx="1">
            <a:schemeClr val="accent1"/>
          </a:lnRef>
          <a:fillRef idx="0">
            <a:schemeClr val="accent1"/>
          </a:fillRef>
          <a:effectRef idx="0">
            <a:schemeClr val="accent1"/>
          </a:effectRef>
          <a:fontRef idx="minor">
            <a:schemeClr val="tx1"/>
          </a:fontRef>
        </p:style>
      </p:cxn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3345" r="2" b="2"/>
          <a:stretch/>
        </p:blipFill>
        <p:spPr>
          <a:xfrm>
            <a:off x="5170507" y="484633"/>
            <a:ext cx="6542215" cy="5888736"/>
          </a:xfrm>
          <a:prstGeom prst="rect">
            <a:avLst/>
          </a:prstGeom>
        </p:spPr>
      </p:pic>
    </p:spTree>
    <p:extLst>
      <p:ext uri="{BB962C8B-B14F-4D97-AF65-F5344CB8AC3E}">
        <p14:creationId xmlns:p14="http://schemas.microsoft.com/office/powerpoint/2010/main" val="70311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5"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20" y="10"/>
            <a:ext cx="12191980" cy="68579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9" name="Title 1"/>
          <p:cNvSpPr txBox="1">
            <a:spLocks noGrp="1"/>
          </p:cNvSpPr>
          <p:nvPr>
            <p:ph type="title"/>
          </p:nvPr>
        </p:nvSpPr>
        <p:spPr>
          <a:xfrm>
            <a:off x="1136397" y="502020"/>
            <a:ext cx="5323715" cy="1642970"/>
          </a:xfrm>
          <a:prstGeom prst="rect">
            <a:avLst/>
          </a:prstGeom>
        </p:spPr>
        <p:txBody>
          <a:bodyPr anchor="b"/>
          <a:lstStyle/>
          <a:p>
            <a:pPr>
              <a:defRPr sz="4000">
                <a:latin typeface="Baskerville"/>
                <a:ea typeface="Baskerville"/>
                <a:cs typeface="Baskerville"/>
                <a:sym typeface="Baskerville"/>
              </a:defRPr>
            </a:pPr>
            <a:r>
              <a:rPr i="1" dirty="0">
                <a:latin typeface="+mj-lt"/>
              </a:rPr>
              <a:t>Medical Disclaimer: </a:t>
            </a:r>
            <a:br>
              <a:rPr i="1" dirty="0">
                <a:latin typeface="+mj-lt"/>
              </a:rPr>
            </a:br>
            <a:endParaRPr i="1" dirty="0">
              <a:latin typeface="+mj-lt"/>
            </a:endParaRPr>
          </a:p>
        </p:txBody>
      </p:sp>
      <p:sp>
        <p:nvSpPr>
          <p:cNvPr id="140" name="Content Placeholder 2"/>
          <p:cNvSpPr txBox="1">
            <a:spLocks noGrp="1"/>
          </p:cNvSpPr>
          <p:nvPr>
            <p:ph idx="1"/>
          </p:nvPr>
        </p:nvSpPr>
        <p:spPr>
          <a:xfrm>
            <a:off x="1144969" y="2208880"/>
            <a:ext cx="5833394" cy="4191488"/>
          </a:xfrm>
          <a:prstGeom prst="rect">
            <a:avLst/>
          </a:prstGeom>
        </p:spPr>
        <p:txBody>
          <a:bodyPr>
            <a:normAutofit/>
          </a:bodyPr>
          <a:lstStyle>
            <a:lvl1pPr marL="0" indent="0">
              <a:buSzTx/>
              <a:buNone/>
              <a:defRPr sz="2000">
                <a:latin typeface="Baskerville"/>
                <a:ea typeface="Baskerville"/>
                <a:cs typeface="Baskerville"/>
                <a:sym typeface="Baskerville"/>
              </a:defRPr>
            </a:lvl1pPr>
          </a:lstStyle>
          <a:p>
            <a:r>
              <a:rPr dirty="0">
                <a:latin typeface="Calibri" panose="020F0502020204030204" pitchFamily="34" charset="0"/>
                <a:cs typeface="Calibri" panose="020F0502020204030204" pitchFamily="34" charset="0"/>
              </a:rPr>
              <a:t>The information provided is for educational purposes and is not intended as medical advice, or a substitute for the medical advice of a physician or other qualified health care professional. </a:t>
            </a:r>
            <a:r>
              <a:rPr lang="en-US" dirty="0">
                <a:latin typeface="Calibri" panose="020F0502020204030204" pitchFamily="34" charset="0"/>
                <a:cs typeface="Calibri" panose="020F0502020204030204" pitchFamily="34" charset="0"/>
              </a:rPr>
              <a:t>This is for  science and educational purposes only and cannot be used in any aspect for sales or marketing. </a:t>
            </a:r>
            <a:r>
              <a:rPr dirty="0">
                <a:latin typeface="Calibri" panose="020F0502020204030204" pitchFamily="34" charset="0"/>
                <a:cs typeface="Calibri" panose="020F0502020204030204" pitchFamily="34" charset="0"/>
              </a:rPr>
              <a:t> You should not use this information for diagnosing a health or fitness problem or disease.  You should always consult with a doctor or other health care professional for medical advice or information about diagnosis and treatment. </a:t>
            </a:r>
            <a:r>
              <a:rPr lang="en-US" b="1" dirty="0">
                <a:latin typeface="Calibri" panose="020F0502020204030204" pitchFamily="34" charset="0"/>
                <a:cs typeface="Calibri" panose="020F0502020204030204" pitchFamily="34" charset="0"/>
              </a:rPr>
              <a:t>This is Confidential. Do not distribute</a:t>
            </a:r>
            <a:r>
              <a:rPr lang="en-US" dirty="0">
                <a:latin typeface="Calibri" panose="020F0502020204030204" pitchFamily="34" charset="0"/>
                <a:cs typeface="Calibri" panose="020F0502020204030204" pitchFamily="34" charset="0"/>
              </a:rPr>
              <a:t>—for scientific educational purposes only.  </a:t>
            </a:r>
            <a:endParaRPr dirty="0">
              <a:latin typeface="Calibri" panose="020F0502020204030204" pitchFamily="34" charset="0"/>
              <a:cs typeface="Calibri" panose="020F0502020204030204" pitchFamily="34" charset="0"/>
            </a:endParaRPr>
          </a:p>
        </p:txBody>
      </p:sp>
      <p:sp>
        <p:nvSpPr>
          <p:cNvPr id="141" name="Rectangle 20"/>
          <p:cNvSpPr/>
          <p:nvPr/>
        </p:nvSpPr>
        <p:spPr>
          <a:xfrm rot="10800000" flipH="1">
            <a:off x="8123332" y="-5"/>
            <a:ext cx="4092522" cy="6858001"/>
          </a:xfrm>
          <a:prstGeom prst="rect">
            <a:avLst/>
          </a:prstGeom>
          <a:gradFill>
            <a:gsLst>
              <a:gs pos="8000">
                <a:srgbClr val="000000">
                  <a:alpha val="94000"/>
                </a:srgbClr>
              </a:gs>
              <a:gs pos="100000">
                <a:schemeClr val="accent1"/>
              </a:gs>
            </a:gsLst>
            <a:lin ang="2400000"/>
          </a:gradFill>
          <a:ln w="12700">
            <a:miter lim="400000"/>
          </a:ln>
        </p:spPr>
        <p:txBody>
          <a:bodyPr lIns="45719" rIns="45719" anchor="ctr"/>
          <a:lstStyle/>
          <a:p>
            <a:pPr algn="ctr">
              <a:defRPr>
                <a:solidFill>
                  <a:srgbClr val="FFFFFF"/>
                </a:solidFill>
              </a:defRPr>
            </a:pPr>
            <a:endParaRPr/>
          </a:p>
        </p:txBody>
      </p:sp>
      <p:sp>
        <p:nvSpPr>
          <p:cNvPr id="142" name="Rectangle 22"/>
          <p:cNvSpPr/>
          <p:nvPr/>
        </p:nvSpPr>
        <p:spPr>
          <a:xfrm rot="10800000" flipH="1">
            <a:off x="8123332" y="-2"/>
            <a:ext cx="4092522" cy="6400370"/>
          </a:xfrm>
          <a:prstGeom prst="rect">
            <a:avLst/>
          </a:prstGeom>
          <a:gradFill>
            <a:gsLst>
              <a:gs pos="31000">
                <a:srgbClr val="203864">
                  <a:alpha val="0"/>
                </a:srgbClr>
              </a:gs>
              <a:gs pos="100000">
                <a:srgbClr val="203864">
                  <a:alpha val="26000"/>
                </a:srgbClr>
              </a:gs>
            </a:gsLst>
            <a:lin ang="18000000"/>
          </a:gradFill>
          <a:ln w="12700">
            <a:miter lim="400000"/>
          </a:ln>
        </p:spPr>
        <p:txBody>
          <a:bodyPr lIns="45719" rIns="45719" anchor="ctr"/>
          <a:lstStyle/>
          <a:p>
            <a:pPr algn="ctr">
              <a:defRPr>
                <a:solidFill>
                  <a:srgbClr val="FFFFFF"/>
                </a:solidFill>
              </a:defRPr>
            </a:pPr>
            <a:endParaRPr/>
          </a:p>
        </p:txBody>
      </p:sp>
      <p:sp>
        <p:nvSpPr>
          <p:cNvPr id="143" name="Rectangle 24"/>
          <p:cNvSpPr/>
          <p:nvPr/>
        </p:nvSpPr>
        <p:spPr>
          <a:xfrm rot="10800000" flipH="1">
            <a:off x="8123332" y="-22"/>
            <a:ext cx="4068668" cy="6400390"/>
          </a:xfrm>
          <a:prstGeom prst="rect">
            <a:avLst/>
          </a:prstGeom>
          <a:gradFill>
            <a:gsLst>
              <a:gs pos="0">
                <a:schemeClr val="accent1">
                  <a:alpha val="0"/>
                </a:schemeClr>
              </a:gs>
              <a:gs pos="72000">
                <a:srgbClr val="000000">
                  <a:alpha val="21000"/>
                </a:srgbClr>
              </a:gs>
            </a:gsLst>
            <a:lin ang="3000000"/>
          </a:gradFill>
          <a:ln w="12700">
            <a:miter lim="400000"/>
          </a:ln>
        </p:spPr>
        <p:txBody>
          <a:bodyPr lIns="45719" rIns="45719" anchor="ctr"/>
          <a:lstStyle/>
          <a:p>
            <a:pPr algn="ctr">
              <a:defRPr>
                <a:solidFill>
                  <a:srgbClr val="FFFFFF"/>
                </a:solidFill>
              </a:defRPr>
            </a:pPr>
            <a:endParaRPr/>
          </a:p>
        </p:txBody>
      </p:sp>
      <p:sp>
        <p:nvSpPr>
          <p:cNvPr id="144" name="Rectangle 26"/>
          <p:cNvSpPr/>
          <p:nvPr/>
        </p:nvSpPr>
        <p:spPr>
          <a:xfrm rot="10800000" flipH="1">
            <a:off x="8123332" y="-11"/>
            <a:ext cx="3611468" cy="6857998"/>
          </a:xfrm>
          <a:prstGeom prst="rect">
            <a:avLst/>
          </a:prstGeom>
          <a:gradFill>
            <a:gsLst>
              <a:gs pos="0">
                <a:schemeClr val="accent1">
                  <a:alpha val="0"/>
                </a:schemeClr>
              </a:gs>
              <a:gs pos="93000">
                <a:srgbClr val="000000">
                  <a:alpha val="29000"/>
                </a:srgbClr>
              </a:gs>
            </a:gsLst>
            <a:lin ang="5400000"/>
          </a:gradFill>
          <a:ln w="12700">
            <a:miter lim="400000"/>
          </a:ln>
        </p:spPr>
        <p:txBody>
          <a:bodyPr lIns="45719" rIns="45719" anchor="ctr"/>
          <a:lstStyle/>
          <a:p>
            <a:pPr algn="ctr">
              <a:defRPr>
                <a:solidFill>
                  <a:srgbClr val="FFFFFF"/>
                </a:solidFill>
              </a:defRPr>
            </a:pPr>
            <a:endParaRPr/>
          </a:p>
        </p:txBody>
      </p:sp>
      <p:pic>
        <p:nvPicPr>
          <p:cNvPr id="145" name="Picture 7" descr="Picture 7"/>
          <p:cNvPicPr>
            <a:picLocks noChangeAspect="1"/>
          </p:cNvPicPr>
          <p:nvPr/>
        </p:nvPicPr>
        <p:blipFill>
          <a:blip r:embed="rId3"/>
          <a:stretch>
            <a:fillRect/>
          </a:stretch>
        </p:blipFill>
        <p:spPr>
          <a:xfrm>
            <a:off x="7936397" y="1221879"/>
            <a:ext cx="4170531" cy="4191489"/>
          </a:xfrm>
          <a:prstGeom prst="rect">
            <a:avLst/>
          </a:prstGeom>
          <a:ln w="12700">
            <a:miter lim="4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3246839" y="505649"/>
            <a:ext cx="6718963" cy="4378867"/>
          </a:xfrm>
        </p:spPr>
        <p:txBody>
          <a:bodyPr anchor="b">
            <a:normAutofit/>
          </a:bodyPr>
          <a:lstStyle/>
          <a:p>
            <a:pPr algn="ctr"/>
            <a:r>
              <a:rPr lang="en-US" sz="4800" dirty="0"/>
              <a:t>ISNS Case Study</a:t>
            </a:r>
            <a:br>
              <a:rPr lang="en-US" sz="4800" dirty="0"/>
            </a:br>
            <a:r>
              <a:rPr lang="en-US" sz="4800" dirty="0"/>
              <a:t>Presented by: </a:t>
            </a:r>
            <a:br>
              <a:rPr lang="en-US" sz="4800" dirty="0"/>
            </a:br>
            <a:br>
              <a:rPr lang="en-US" sz="4800" dirty="0"/>
            </a:br>
            <a:r>
              <a:rPr lang="en-US" sz="4800" b="1" dirty="0"/>
              <a:t>Dr. Norbert Ketskés</a:t>
            </a: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5596502" y="2405894"/>
            <a:ext cx="5754896" cy="3014765"/>
          </a:xfrm>
        </p:spPr>
        <p:txBody>
          <a:bodyPr anchor="t">
            <a:normAutofit/>
          </a:bodyPr>
          <a:lstStyle/>
          <a:p>
            <a:pPr marL="0" indent="0">
              <a:buNone/>
            </a:pPr>
            <a:r>
              <a:rPr lang="en-GB" sz="2000" dirty="0"/>
              <a:t> </a:t>
            </a:r>
          </a:p>
          <a:p>
            <a:endParaRPr lang="en-GB" sz="2000" dirty="0"/>
          </a:p>
        </p:txBody>
      </p:sp>
      <p:pic>
        <p:nvPicPr>
          <p:cNvPr id="15" name="Picture 14" descr="Logo&#10;&#10;Description automatically generated">
            <a:extLst>
              <a:ext uri="{FF2B5EF4-FFF2-40B4-BE49-F238E27FC236}">
                <a16:creationId xmlns:a16="http://schemas.microsoft.com/office/drawing/2014/main" id="{605EB215-52FE-9A42-B9D5-B892E1B971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886" y="1549973"/>
            <a:ext cx="4259792" cy="3705966"/>
          </a:xfrm>
          <a:prstGeom prst="rect">
            <a:avLst/>
          </a:prstGeom>
        </p:spPr>
      </p:pic>
      <p:sp>
        <p:nvSpPr>
          <p:cNvPr id="5" name="Rectangle 4">
            <a:extLst>
              <a:ext uri="{FF2B5EF4-FFF2-40B4-BE49-F238E27FC236}">
                <a16:creationId xmlns:a16="http://schemas.microsoft.com/office/drawing/2014/main" id="{B1130800-707B-BD44-BB55-E6869EA63031}"/>
              </a:ext>
            </a:extLst>
          </p:cNvPr>
          <p:cNvSpPr/>
          <p:nvPr/>
        </p:nvSpPr>
        <p:spPr>
          <a:xfrm>
            <a:off x="0" y="0"/>
            <a:ext cx="12191998" cy="40511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767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6B6E0D-8440-6145-971B-8FCADE4BF62B}"/>
              </a:ext>
            </a:extLst>
          </p:cNvPr>
          <p:cNvSpPr>
            <a:spLocks noGrp="1"/>
          </p:cNvSpPr>
          <p:nvPr>
            <p:ph type="title"/>
          </p:nvPr>
        </p:nvSpPr>
        <p:spPr>
          <a:xfrm>
            <a:off x="471550" y="315077"/>
            <a:ext cx="4368602" cy="1956841"/>
          </a:xfrm>
          <a:ln>
            <a:noFill/>
          </a:ln>
        </p:spPr>
        <p:txBody>
          <a:bodyPr anchor="b">
            <a:normAutofit/>
          </a:bodyPr>
          <a:lstStyle/>
          <a:p>
            <a:pPr algn="ctr"/>
            <a:r>
              <a:rPr lang="en-US" sz="4200" b="1" dirty="0"/>
              <a:t>–ISNS Case Study – </a:t>
            </a:r>
            <a:br>
              <a:rPr lang="en-US" sz="4200" b="1" dirty="0"/>
            </a:br>
            <a:r>
              <a:rPr lang="en-US" sz="4200" b="1" dirty="0"/>
              <a:t>High Performance Athletes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4832A1-6DC8-6C43-BC32-22D6A005621D}"/>
              </a:ext>
            </a:extLst>
          </p:cNvPr>
          <p:cNvSpPr>
            <a:spLocks noGrp="1"/>
          </p:cNvSpPr>
          <p:nvPr>
            <p:ph idx="1"/>
          </p:nvPr>
        </p:nvSpPr>
        <p:spPr>
          <a:xfrm>
            <a:off x="640080" y="2872899"/>
            <a:ext cx="4243589" cy="3320668"/>
          </a:xfrm>
        </p:spPr>
        <p:txBody>
          <a:bodyPr>
            <a:normAutofit/>
          </a:bodyPr>
          <a:lstStyle/>
          <a:p>
            <a:pPr marL="0" indent="0">
              <a:buNone/>
            </a:pPr>
            <a:r>
              <a:rPr lang="en-US" sz="2200" dirty="0"/>
              <a:t>The selection of appropriate foods and fluids is vital for the body to enhance recovery from exercise and improve sports performance. </a:t>
            </a:r>
          </a:p>
          <a:p>
            <a:pPr marL="0" indent="0">
              <a:buNone/>
            </a:pPr>
            <a:r>
              <a:rPr lang="en-US" sz="2200" dirty="0"/>
              <a:t>Optimal nutrition along with timing of intake and supplement choices are strategies athletes use to improve performance. </a:t>
            </a:r>
          </a:p>
        </p:txBody>
      </p:sp>
      <p:pic>
        <p:nvPicPr>
          <p:cNvPr id="4" name="Picture 3">
            <a:extLst>
              <a:ext uri="{FF2B5EF4-FFF2-40B4-BE49-F238E27FC236}">
                <a16:creationId xmlns:a16="http://schemas.microsoft.com/office/drawing/2014/main" id="{D9497DBB-5A00-BD4A-A31E-9A46A83F283C}"/>
              </a:ext>
            </a:extLst>
          </p:cNvPr>
          <p:cNvPicPr>
            <a:picLocks noChangeAspect="1"/>
          </p:cNvPicPr>
          <p:nvPr/>
        </p:nvPicPr>
        <p:blipFill rotWithShape="1">
          <a:blip r:embed="rId2"/>
          <a:srcRect l="16210" r="1708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90883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E50FE4-5843-B24C-A7BC-5FC2BAA87914}"/>
              </a:ext>
            </a:extLst>
          </p:cNvPr>
          <p:cNvSpPr>
            <a:spLocks noGrp="1"/>
          </p:cNvSpPr>
          <p:nvPr>
            <p:ph type="title"/>
          </p:nvPr>
        </p:nvSpPr>
        <p:spPr>
          <a:xfrm>
            <a:off x="838201" y="345810"/>
            <a:ext cx="5120561" cy="1325563"/>
          </a:xfrm>
        </p:spPr>
        <p:txBody>
          <a:bodyPr>
            <a:normAutofit/>
          </a:bodyPr>
          <a:lstStyle/>
          <a:p>
            <a:pPr algn="ctr"/>
            <a:r>
              <a:rPr lang="en-US" b="1" dirty="0"/>
              <a:t>Strategies </a:t>
            </a:r>
          </a:p>
        </p:txBody>
      </p:sp>
      <p:sp>
        <p:nvSpPr>
          <p:cNvPr id="3" name="Content Placeholder 2">
            <a:extLst>
              <a:ext uri="{FF2B5EF4-FFF2-40B4-BE49-F238E27FC236}">
                <a16:creationId xmlns:a16="http://schemas.microsoft.com/office/drawing/2014/main" id="{507AE97B-C15D-484E-B713-BD67CA012C34}"/>
              </a:ext>
            </a:extLst>
          </p:cNvPr>
          <p:cNvSpPr>
            <a:spLocks noGrp="1"/>
          </p:cNvSpPr>
          <p:nvPr>
            <p:ph idx="1"/>
          </p:nvPr>
        </p:nvSpPr>
        <p:spPr>
          <a:xfrm>
            <a:off x="838201" y="1825625"/>
            <a:ext cx="5092194" cy="4351338"/>
          </a:xfrm>
        </p:spPr>
        <p:txBody>
          <a:bodyPr>
            <a:normAutofit/>
          </a:bodyPr>
          <a:lstStyle/>
          <a:p>
            <a:endParaRPr lang="en-US" sz="1800" dirty="0"/>
          </a:p>
          <a:p>
            <a:r>
              <a:rPr lang="en-US" sz="1800" dirty="0"/>
              <a:t>Dietary strategies include increasing intakes of macronutrients, micronutrients, and fluids. During high points of physical activity, carbohydrate and protein must be met to maintain body weight, replenish glycogen stores, and provide sufficient protein build and repair tissue.</a:t>
            </a:r>
          </a:p>
          <a:p>
            <a:r>
              <a:rPr lang="en-US" sz="1800" dirty="0"/>
              <a:t>Athletes who use severe weight-loss practices, restrict energy intake, eliminate one or more food groups from their diet, or consume unbalanced diets with low micronutrient density may require supplements. The use of dietary supplementation is popular in the athletic community, and some supplements may improve performance in specific tasks. </a:t>
            </a:r>
          </a:p>
        </p:txBody>
      </p:sp>
      <p:sp>
        <p:nvSpPr>
          <p:cNvPr id="17" name="Oval 1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AEB1A0-709E-C64B-808B-166CFA5D1E4C}"/>
              </a:ext>
            </a:extLst>
          </p:cNvPr>
          <p:cNvPicPr>
            <a:picLocks noChangeAspect="1"/>
          </p:cNvPicPr>
          <p:nvPr/>
        </p:nvPicPr>
        <p:blipFill rotWithShape="1">
          <a:blip r:embed="rId2"/>
          <a:srcRect l="21636" r="9019"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9" name="Arc 1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D9ADA412-31D3-9A4C-A0B5-B5D74844F33B}"/>
              </a:ext>
            </a:extLst>
          </p:cNvPr>
          <p:cNvPicPr>
            <a:picLocks noChangeAspect="1"/>
          </p:cNvPicPr>
          <p:nvPr/>
        </p:nvPicPr>
        <p:blipFill rotWithShape="1">
          <a:blip r:embed="rId3"/>
          <a:srcRect l="8401" r="384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Picture 8">
            <a:extLst>
              <a:ext uri="{FF2B5EF4-FFF2-40B4-BE49-F238E27FC236}">
                <a16:creationId xmlns:a16="http://schemas.microsoft.com/office/drawing/2014/main" id="{8FC95780-D6FC-764F-BDD5-651D92FA8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2947532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4885-BF93-1148-8B20-B757BD9EE54E}"/>
              </a:ext>
            </a:extLst>
          </p:cNvPr>
          <p:cNvSpPr>
            <a:spLocks noGrp="1"/>
          </p:cNvSpPr>
          <p:nvPr>
            <p:ph type="title"/>
          </p:nvPr>
        </p:nvSpPr>
        <p:spPr>
          <a:xfrm>
            <a:off x="365761" y="629266"/>
            <a:ext cx="3934636" cy="1676603"/>
          </a:xfrm>
        </p:spPr>
        <p:txBody>
          <a:bodyPr>
            <a:normAutofit/>
          </a:bodyPr>
          <a:lstStyle/>
          <a:p>
            <a:pPr algn="ctr"/>
            <a:r>
              <a:rPr lang="en-US" sz="3700" b="1" dirty="0"/>
              <a:t>CONCENTRATION &amp; ATTENTION IN SPORTS</a:t>
            </a:r>
          </a:p>
        </p:txBody>
      </p:sp>
      <p:sp>
        <p:nvSpPr>
          <p:cNvPr id="3" name="Content Placeholder 2">
            <a:extLst>
              <a:ext uri="{FF2B5EF4-FFF2-40B4-BE49-F238E27FC236}">
                <a16:creationId xmlns:a16="http://schemas.microsoft.com/office/drawing/2014/main" id="{62133273-059D-114A-B428-4658ABE07A6A}"/>
              </a:ext>
            </a:extLst>
          </p:cNvPr>
          <p:cNvSpPr>
            <a:spLocks noGrp="1"/>
          </p:cNvSpPr>
          <p:nvPr>
            <p:ph idx="1"/>
          </p:nvPr>
        </p:nvSpPr>
        <p:spPr>
          <a:xfrm>
            <a:off x="365760" y="2438400"/>
            <a:ext cx="3934637" cy="3785419"/>
          </a:xfrm>
          <a:ln>
            <a:solidFill>
              <a:schemeClr val="accent1">
                <a:lumMod val="75000"/>
              </a:schemeClr>
            </a:solidFill>
          </a:ln>
        </p:spPr>
        <p:txBody>
          <a:bodyPr>
            <a:normAutofit/>
          </a:bodyPr>
          <a:lstStyle/>
          <a:p>
            <a:pPr marL="0" indent="0">
              <a:buNone/>
            </a:pPr>
            <a:r>
              <a:rPr lang="en-US" sz="2000" dirty="0"/>
              <a:t>Concentration and attention is vital for an athlete’s ability to perform well and make good decisions. Oftentimes, athletes are faced with a number of potential distractors. </a:t>
            </a:r>
          </a:p>
          <a:p>
            <a:r>
              <a:rPr lang="en-US" sz="2000" dirty="0"/>
              <a:t>External distractors could be visual or auditory, and may include other competitors, spectators, and media.</a:t>
            </a:r>
          </a:p>
          <a:p>
            <a:r>
              <a:rPr lang="en-US" sz="2000" dirty="0"/>
              <a:t>Internal distractors may include negative self-talk, fatigue, and emotional arousal. </a:t>
            </a:r>
          </a:p>
        </p:txBody>
      </p:sp>
      <p:pic>
        <p:nvPicPr>
          <p:cNvPr id="4" name="Picture 3">
            <a:extLst>
              <a:ext uri="{FF2B5EF4-FFF2-40B4-BE49-F238E27FC236}">
                <a16:creationId xmlns:a16="http://schemas.microsoft.com/office/drawing/2014/main" id="{73C6E735-E981-B54D-BFCB-E87C8D632623}"/>
              </a:ext>
            </a:extLst>
          </p:cNvPr>
          <p:cNvPicPr>
            <a:picLocks noChangeAspect="1"/>
          </p:cNvPicPr>
          <p:nvPr/>
        </p:nvPicPr>
        <p:blipFill rotWithShape="1">
          <a:blip r:embed="rId2"/>
          <a:srcRect l="14993" r="11492" b="-1"/>
          <a:stretch/>
        </p:blipFill>
        <p:spPr>
          <a:xfrm>
            <a:off x="4639056" y="10"/>
            <a:ext cx="7552944" cy="6857990"/>
          </a:xfrm>
          <a:prstGeom prst="rect">
            <a:avLst/>
          </a:prstGeom>
          <a:effectLst/>
        </p:spPr>
      </p:pic>
      <p:pic>
        <p:nvPicPr>
          <p:cNvPr id="5" name="Picture 4">
            <a:extLst>
              <a:ext uri="{FF2B5EF4-FFF2-40B4-BE49-F238E27FC236}">
                <a16:creationId xmlns:a16="http://schemas.microsoft.com/office/drawing/2014/main" id="{B156A43E-BFDE-D34D-ADD1-D4B781443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3320873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6"/>
          <p:cNvSpPr txBox="1">
            <a:spLocks noGrp="1"/>
          </p:cNvSpPr>
          <p:nvPr>
            <p:ph type="title"/>
          </p:nvPr>
        </p:nvSpPr>
        <p:spPr>
          <a:xfrm>
            <a:off x="400060" y="1333522"/>
            <a:ext cx="3434251" cy="2197990"/>
          </a:xfrm>
          <a:prstGeom prst="rect">
            <a:avLst/>
          </a:prstGeom>
        </p:spPr>
        <p:txBody>
          <a:bodyPr spcFirstLastPara="1" vert="horz" lIns="91440" tIns="45720" rIns="91440" bIns="45720" rtlCol="0" anchor="b" anchorCtr="0">
            <a:normAutofit/>
          </a:bodyPr>
          <a:lstStyle/>
          <a:p>
            <a:pPr marL="0" lvl="0" indent="0" algn="ctr">
              <a:spcAft>
                <a:spcPts val="0"/>
              </a:spcAft>
              <a:buClr>
                <a:srgbClr val="1F3864"/>
              </a:buClr>
              <a:buSzPts val="4400"/>
            </a:pPr>
            <a:r>
              <a:rPr lang="en-US" sz="4000" b="1" kern="1200" dirty="0">
                <a:solidFill>
                  <a:schemeClr val="bg1"/>
                </a:solidFill>
                <a:latin typeface="+mj-lt"/>
                <a:ea typeface="+mj-ea"/>
                <a:cs typeface="+mj-cs"/>
              </a:rPr>
              <a:t>PROPRIETARY BLENDS LEGEND</a:t>
            </a:r>
          </a:p>
        </p:txBody>
      </p:sp>
      <p:sp>
        <p:nvSpPr>
          <p:cNvPr id="8" name="officeArt object">
            <a:extLst>
              <a:ext uri="{FF2B5EF4-FFF2-40B4-BE49-F238E27FC236}">
                <a16:creationId xmlns:a16="http://schemas.microsoft.com/office/drawing/2014/main" id="{60EE0B43-A28D-924C-AA7A-351CE226D0F5}"/>
              </a:ext>
            </a:extLst>
          </p:cNvPr>
          <p:cNvSpPr txBox="1"/>
          <p:nvPr/>
        </p:nvSpPr>
        <p:spPr>
          <a:xfrm>
            <a:off x="5368967" y="456458"/>
            <a:ext cx="5215130" cy="5476159"/>
          </a:xfrm>
          <a:prstGeom prst="rect">
            <a:avLst/>
          </a:prstGeom>
          <a:ln w="15875">
            <a:solidFill>
              <a:schemeClr val="accent2"/>
            </a:solidFill>
          </a:ln>
        </p:spPr>
        <p:txBody>
          <a:bodyPr vert="horz" lIns="91440" tIns="45720" rIns="91440" bIns="45720" numCol="1" rtlCol="0" anchor="ctr">
            <a:normAutofit lnSpcReduction="10000"/>
          </a:bodyPr>
          <a:lstStyle/>
          <a:p>
            <a:pPr marR="0">
              <a:lnSpc>
                <a:spcPct val="90000"/>
              </a:lnSpc>
              <a:spcBef>
                <a:spcPts val="0"/>
              </a:spcBef>
              <a:spcAft>
                <a:spcPts val="600"/>
              </a:spcAft>
            </a:pPr>
            <a:r>
              <a:rPr lang="en-US" sz="2000" b="1" dirty="0">
                <a:solidFill>
                  <a:schemeClr val="accent1">
                    <a:lumMod val="50000"/>
                  </a:schemeClr>
                </a:solidFill>
                <a:effectLst/>
                <a:latin typeface="Calibri" panose="020F0502020204030204" pitchFamily="34" charset="0"/>
                <a:cs typeface="Calibri" panose="020F0502020204030204" pitchFamily="34" charset="0"/>
              </a:rPr>
              <a:t>LEGEND</a:t>
            </a:r>
          </a:p>
          <a:p>
            <a:pPr marR="0">
              <a:lnSpc>
                <a:spcPct val="90000"/>
              </a:lnSpc>
              <a:spcBef>
                <a:spcPts val="0"/>
              </a:spcBef>
              <a:spcAft>
                <a:spcPts val="600"/>
              </a:spcAft>
            </a:pPr>
            <a:endParaRPr lang="en-US" sz="900" dirty="0">
              <a:effectLst/>
              <a:latin typeface="Calibri" panose="020F0502020204030204" pitchFamily="34" charset="0"/>
              <a:cs typeface="Calibri" panose="020F0502020204030204" pitchFamily="34" charset="0"/>
            </a:endParaRPr>
          </a:p>
          <a:p>
            <a:pPr marR="0">
              <a:lnSpc>
                <a:spcPct val="90000"/>
              </a:lnSpc>
              <a:spcBef>
                <a:spcPts val="0"/>
              </a:spcBef>
              <a:spcAft>
                <a:spcPts val="600"/>
              </a:spcAft>
            </a:pPr>
            <a:r>
              <a:rPr lang="en-US" sz="1700" b="1" dirty="0">
                <a:solidFill>
                  <a:schemeClr val="accent1">
                    <a:lumMod val="50000"/>
                  </a:schemeClr>
                </a:solidFill>
                <a:effectLst/>
                <a:latin typeface="Calibri" panose="020F0502020204030204" pitchFamily="34" charset="0"/>
                <a:cs typeface="Calibri" panose="020F0502020204030204" pitchFamily="34" charset="0"/>
              </a:rPr>
              <a:t>Proprietary blend I: </a:t>
            </a:r>
            <a:r>
              <a:rPr lang="en-US" sz="1700" dirty="0">
                <a:effectLst/>
                <a:latin typeface="Calibri" panose="020F0502020204030204" pitchFamily="34" charset="0"/>
                <a:cs typeface="Calibri" panose="020F0502020204030204" pitchFamily="34" charset="0"/>
              </a:rPr>
              <a:t>silica, vitamin c, and trace minerals.</a:t>
            </a:r>
          </a:p>
          <a:p>
            <a:pPr marR="0">
              <a:lnSpc>
                <a:spcPct val="90000"/>
              </a:lnSpc>
              <a:spcBef>
                <a:spcPts val="0"/>
              </a:spcBef>
              <a:spcAft>
                <a:spcPts val="600"/>
              </a:spcAft>
            </a:pPr>
            <a:r>
              <a:rPr lang="en-US" sz="1700" dirty="0">
                <a:effectLst/>
                <a:latin typeface="Calibri" panose="020F0502020204030204" pitchFamily="34" charset="0"/>
                <a:cs typeface="Calibri" panose="020F0502020204030204" pitchFamily="34" charset="0"/>
              </a:rPr>
              <a:t> </a:t>
            </a:r>
          </a:p>
          <a:p>
            <a:pPr marR="0">
              <a:lnSpc>
                <a:spcPct val="90000"/>
              </a:lnSpc>
              <a:spcBef>
                <a:spcPts val="0"/>
              </a:spcBef>
              <a:spcAft>
                <a:spcPts val="600"/>
              </a:spcAft>
            </a:pPr>
            <a:r>
              <a:rPr lang="en-US" sz="1700" b="1" dirty="0">
                <a:solidFill>
                  <a:schemeClr val="accent1">
                    <a:lumMod val="50000"/>
                  </a:schemeClr>
                </a:solidFill>
                <a:effectLst/>
                <a:latin typeface="Calibri" panose="020F0502020204030204" pitchFamily="34" charset="0"/>
                <a:cs typeface="Calibri" panose="020F0502020204030204" pitchFamily="34" charset="0"/>
              </a:rPr>
              <a:t>Proprietary blend II: </a:t>
            </a:r>
            <a:r>
              <a:rPr lang="en-US" sz="1700" dirty="0">
                <a:effectLst/>
                <a:latin typeface="Calibri" panose="020F0502020204030204" pitchFamily="34" charset="0"/>
                <a:cs typeface="Calibri" panose="020F0502020204030204" pitchFamily="34" charset="0"/>
              </a:rPr>
              <a:t>N-acetyl L-tyrosine, anhydrous caffeine, L-theanine, velvet bean seed, pine bark, curcumin, and vitamin </a:t>
            </a:r>
            <a:r>
              <a:rPr lang="en-US" sz="1700" dirty="0">
                <a:latin typeface="Calibri" panose="020F0502020204030204" pitchFamily="34" charset="0"/>
                <a:cs typeface="Calibri" panose="020F0502020204030204" pitchFamily="34" charset="0"/>
              </a:rPr>
              <a:t>D</a:t>
            </a:r>
            <a:endParaRPr lang="en-US" sz="1700" dirty="0">
              <a:effectLst/>
              <a:latin typeface="Calibri" panose="020F0502020204030204" pitchFamily="34" charset="0"/>
              <a:cs typeface="Calibri" panose="020F0502020204030204" pitchFamily="34" charset="0"/>
            </a:endParaRPr>
          </a:p>
          <a:p>
            <a:pPr marR="0">
              <a:lnSpc>
                <a:spcPct val="90000"/>
              </a:lnSpc>
              <a:spcBef>
                <a:spcPts val="0"/>
              </a:spcBef>
              <a:spcAft>
                <a:spcPts val="600"/>
              </a:spcAft>
            </a:pPr>
            <a:endParaRPr lang="en-US" sz="1700" dirty="0">
              <a:effectLst/>
              <a:latin typeface="Calibri" panose="020F0502020204030204" pitchFamily="34" charset="0"/>
              <a:cs typeface="Calibri" panose="020F0502020204030204" pitchFamily="34" charset="0"/>
            </a:endParaRPr>
          </a:p>
          <a:p>
            <a:pPr marR="0">
              <a:lnSpc>
                <a:spcPct val="90000"/>
              </a:lnSpc>
              <a:spcBef>
                <a:spcPts val="0"/>
              </a:spcBef>
              <a:spcAft>
                <a:spcPts val="600"/>
              </a:spcAft>
            </a:pPr>
            <a:r>
              <a:rPr lang="en-US" sz="1700" b="1" dirty="0">
                <a:solidFill>
                  <a:schemeClr val="accent1">
                    <a:lumMod val="50000"/>
                  </a:schemeClr>
                </a:solidFill>
                <a:effectLst/>
                <a:latin typeface="Calibri" panose="020F0502020204030204" pitchFamily="34" charset="0"/>
                <a:cs typeface="Calibri" panose="020F0502020204030204" pitchFamily="34" charset="0"/>
              </a:rPr>
              <a:t>Proprietary blend III: </a:t>
            </a:r>
            <a:r>
              <a:rPr lang="en-US" sz="1700" dirty="0">
                <a:effectLst/>
                <a:latin typeface="Calibri" panose="020F0502020204030204" pitchFamily="34" charset="0"/>
                <a:cs typeface="Calibri" panose="020F0502020204030204" pitchFamily="34" charset="0"/>
              </a:rPr>
              <a:t>black seed oil, resveratrol, turmeric, raspberry ketone, apple cider vinegar, aloe Vera, and d-ribose</a:t>
            </a:r>
          </a:p>
          <a:p>
            <a:pPr marR="0">
              <a:lnSpc>
                <a:spcPct val="90000"/>
              </a:lnSpc>
              <a:spcBef>
                <a:spcPts val="0"/>
              </a:spcBef>
              <a:spcAft>
                <a:spcPts val="600"/>
              </a:spcAft>
            </a:pPr>
            <a:endParaRPr lang="en-US" sz="1700" dirty="0">
              <a:latin typeface="Calibri" panose="020F0502020204030204" pitchFamily="34" charset="0"/>
              <a:cs typeface="Calibri" panose="020F0502020204030204" pitchFamily="34" charset="0"/>
            </a:endParaRPr>
          </a:p>
          <a:p>
            <a:pPr marR="0">
              <a:lnSpc>
                <a:spcPct val="90000"/>
              </a:lnSpc>
              <a:spcBef>
                <a:spcPts val="0"/>
              </a:spcBef>
              <a:spcAft>
                <a:spcPts val="600"/>
              </a:spcAft>
            </a:pPr>
            <a:r>
              <a:rPr lang="en-US" sz="1700" b="1" dirty="0">
                <a:solidFill>
                  <a:schemeClr val="accent1">
                    <a:lumMod val="50000"/>
                  </a:schemeClr>
                </a:solidFill>
                <a:effectLst/>
                <a:latin typeface="Calibri" panose="020F0502020204030204" pitchFamily="34" charset="0"/>
                <a:cs typeface="Calibri" panose="020F0502020204030204" pitchFamily="34" charset="0"/>
              </a:rPr>
              <a:t>Proprietary blend IV: </a:t>
            </a:r>
            <a:r>
              <a:rPr lang="en-US" sz="1700" dirty="0">
                <a:effectLst/>
                <a:latin typeface="Calibri" panose="020F0502020204030204" pitchFamily="34" charset="0"/>
                <a:cs typeface="Calibri" panose="020F0502020204030204" pitchFamily="34" charset="0"/>
              </a:rPr>
              <a:t>Vitamin C, zinc sulfate, and vitamin D3</a:t>
            </a:r>
          </a:p>
          <a:p>
            <a:pPr marL="0" marR="0" indent="-228600">
              <a:lnSpc>
                <a:spcPct val="90000"/>
              </a:lnSpc>
              <a:spcBef>
                <a:spcPts val="0"/>
              </a:spcBef>
              <a:spcAft>
                <a:spcPts val="600"/>
              </a:spcAft>
              <a:buFont typeface="Arial" panose="020B0604020202020204" pitchFamily="34" charset="0"/>
              <a:buChar char="•"/>
            </a:pPr>
            <a:endParaRPr lang="en-US" sz="1700" dirty="0">
              <a:latin typeface="Calibri" panose="020F0502020204030204" pitchFamily="34" charset="0"/>
              <a:cs typeface="Calibri" panose="020F0502020204030204" pitchFamily="34" charset="0"/>
            </a:endParaRPr>
          </a:p>
          <a:p>
            <a:pPr marR="0">
              <a:lnSpc>
                <a:spcPct val="90000"/>
              </a:lnSpc>
              <a:spcBef>
                <a:spcPts val="0"/>
              </a:spcBef>
              <a:spcAft>
                <a:spcPts val="600"/>
              </a:spcAft>
            </a:pPr>
            <a:r>
              <a:rPr lang="en-US" sz="1700" b="1" dirty="0">
                <a:solidFill>
                  <a:schemeClr val="accent1">
                    <a:lumMod val="50000"/>
                  </a:schemeClr>
                </a:solidFill>
                <a:effectLst/>
                <a:latin typeface="Calibri" panose="020F0502020204030204" pitchFamily="34" charset="0"/>
                <a:cs typeface="Calibri" panose="020F0502020204030204" pitchFamily="34" charset="0"/>
              </a:rPr>
              <a:t>Proprietary blend V: </a:t>
            </a:r>
            <a:r>
              <a:rPr lang="en-US" sz="1700" dirty="0">
                <a:effectLst/>
                <a:latin typeface="Calibri" panose="020F0502020204030204" pitchFamily="34" charset="0"/>
                <a:cs typeface="Calibri" panose="020F0502020204030204" pitchFamily="34" charset="0"/>
              </a:rPr>
              <a:t>Inulin, Green Banana flour, apple fiber, bacillus coagulans, spirulina, wheat grass, barley grass, alfalfa leaf, flax seed, psyllium husk powder, chlorella, broccoli, kale, spinach, green cabbage, parsley, aloe vera, cayenne pepper, blueberry powder, pomegranate seed powder, and MCT coconut oil powder</a:t>
            </a:r>
          </a:p>
        </p:txBody>
      </p:sp>
      <p:pic>
        <p:nvPicPr>
          <p:cNvPr id="16" name="Google Shape;215;p16">
            <a:extLst>
              <a:ext uri="{FF2B5EF4-FFF2-40B4-BE49-F238E27FC236}">
                <a16:creationId xmlns:a16="http://schemas.microsoft.com/office/drawing/2014/main" id="{C83EF4D9-5759-7740-BAA9-47F70A6C4425}"/>
              </a:ext>
            </a:extLst>
          </p:cNvPr>
          <p:cNvPicPr preferRelativeResize="0"/>
          <p:nvPr/>
        </p:nvPicPr>
        <p:blipFill rotWithShape="1">
          <a:blip r:embed="rId3">
            <a:alphaModFix/>
          </a:blip>
          <a:srcRect/>
          <a:stretch/>
        </p:blipFill>
        <p:spPr>
          <a:xfrm>
            <a:off x="0" y="6389075"/>
            <a:ext cx="12192000" cy="468923"/>
          </a:xfrm>
          <a:prstGeom prst="rect">
            <a:avLst/>
          </a:prstGeom>
          <a:noFill/>
          <a:ln>
            <a:noFill/>
          </a:ln>
        </p:spPr>
      </p:pic>
      <p:sp>
        <p:nvSpPr>
          <p:cNvPr id="2" name="Rectangle 1">
            <a:extLst>
              <a:ext uri="{FF2B5EF4-FFF2-40B4-BE49-F238E27FC236}">
                <a16:creationId xmlns:a16="http://schemas.microsoft.com/office/drawing/2014/main" id="{8A7CF982-07CD-7F4F-ABF6-DBC15D1B5110}"/>
              </a:ext>
            </a:extLst>
          </p:cNvPr>
          <p:cNvSpPr/>
          <p:nvPr/>
        </p:nvSpPr>
        <p:spPr>
          <a:xfrm>
            <a:off x="2496511" y="6470935"/>
            <a:ext cx="7195930" cy="338554"/>
          </a:xfrm>
          <a:prstGeom prst="rect">
            <a:avLst/>
          </a:prstGeom>
        </p:spPr>
        <p:txBody>
          <a:bodyPr wrap="square">
            <a:spAutoFit/>
          </a:bodyPr>
          <a:lstStyle/>
          <a:p>
            <a:pPr lvl="0" algn="ctr"/>
            <a:r>
              <a:rPr lang="en-US" sz="1600" b="1" dirty="0">
                <a:solidFill>
                  <a:srgbClr val="E2D5A7"/>
                </a:solidFill>
                <a:ea typeface="Calibri"/>
                <a:cs typeface="Calibri"/>
                <a:sym typeface="Calibri"/>
              </a:rPr>
              <a:t>International Science and Nutrition Society – CURARE CAUSAM – ISNS 2021  </a:t>
            </a:r>
            <a:endParaRPr lang="en-US" sz="2400" dirty="0"/>
          </a:p>
        </p:txBody>
      </p:sp>
      <p:pic>
        <p:nvPicPr>
          <p:cNvPr id="18" name="Google Shape;214;p16" descr="Logo&#10;&#10;Description automatically generated">
            <a:extLst>
              <a:ext uri="{FF2B5EF4-FFF2-40B4-BE49-F238E27FC236}">
                <a16:creationId xmlns:a16="http://schemas.microsoft.com/office/drawing/2014/main" id="{D5481947-0AD6-514B-B092-E8DFFB08A918}"/>
              </a:ext>
            </a:extLst>
          </p:cNvPr>
          <p:cNvPicPr preferRelativeResize="0"/>
          <p:nvPr/>
        </p:nvPicPr>
        <p:blipFill rotWithShape="1">
          <a:blip r:embed="rId4">
            <a:alphaModFix/>
          </a:blip>
          <a:srcRect/>
          <a:stretch/>
        </p:blipFill>
        <p:spPr>
          <a:xfrm>
            <a:off x="400060" y="1333522"/>
            <a:ext cx="4158591" cy="3499102"/>
          </a:xfrm>
          <a:prstGeom prst="rect">
            <a:avLst/>
          </a:prstGeom>
          <a:noFill/>
          <a:ln>
            <a:noFill/>
          </a:ln>
        </p:spPr>
      </p:pic>
    </p:spTree>
    <p:extLst>
      <p:ext uri="{BB962C8B-B14F-4D97-AF65-F5344CB8AC3E}">
        <p14:creationId xmlns:p14="http://schemas.microsoft.com/office/powerpoint/2010/main" val="17174452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3019</TotalTime>
  <Words>2090</Words>
  <Application>Microsoft Macintosh PowerPoint</Application>
  <PresentationFormat>Widescreen</PresentationFormat>
  <Paragraphs>116</Paragraphs>
  <Slides>23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Avenir Book</vt:lpstr>
      <vt:lpstr>Calibri</vt:lpstr>
      <vt:lpstr>Calibri Light</vt:lpstr>
      <vt:lpstr>Roboto</vt:lpstr>
      <vt:lpstr>Office Theme</vt:lpstr>
      <vt:lpstr>Science with Dr. Christina Rahm   We will get started shortly.</vt:lpstr>
      <vt:lpstr>Dr. Dori Naerbo, Ph.D. </vt:lpstr>
      <vt:lpstr>PowerPoint Presentation</vt:lpstr>
      <vt:lpstr>Medical Disclaimer:  </vt:lpstr>
      <vt:lpstr>ISNS Case Study Presented by:   Dr. Norbert Ketskés</vt:lpstr>
      <vt:lpstr>–ISNS Case Study –  High Performance Athletes </vt:lpstr>
      <vt:lpstr>Strategies </vt:lpstr>
      <vt:lpstr>CONCENTRATION &amp; ATTENTION IN SPORTS</vt:lpstr>
      <vt:lpstr>PROPRIETARY BLENDS LEGEND</vt:lpstr>
      <vt:lpstr>CASE STUDY: PROPRIETARY BLENDS</vt:lpstr>
      <vt:lpstr>PowerPoint Presentation</vt:lpstr>
      <vt:lpstr>PowerPoint Presentation</vt:lpstr>
      <vt:lpstr>THERAPY </vt:lpstr>
      <vt:lpstr>Result</vt:lpstr>
      <vt:lpstr>RESULTS-TESTIMONIAL </vt:lpstr>
      <vt:lpstr>ISNS  CASE STUDY 2</vt:lpstr>
      <vt:lpstr>          ISNS  CASE STUDY 2</vt:lpstr>
      <vt:lpstr>THERAPY </vt:lpstr>
      <vt:lpstr>Results</vt:lpstr>
      <vt:lpstr>Research Studies</vt:lpstr>
      <vt:lpstr>PowerPoint Presentation</vt:lpstr>
      <vt:lpstr>Physical exercise-induced fatigue: the role of serotonergic and dopaminergic systems L.M.S. Cordeiro, P.C.R. Rabelo, M.M. Moraes, F. Teixeira-Coelho, C.C. Coimbra, S.P. Wanner, and D.D. Soares</vt:lpstr>
      <vt:lpstr>THANKS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jayla.archie@gmail.com</dc:creator>
  <cp:lastModifiedBy>Microsoft Office User</cp:lastModifiedBy>
  <cp:revision>21</cp:revision>
  <dcterms:created xsi:type="dcterms:W3CDTF">2021-12-02T22:17:18Z</dcterms:created>
  <dcterms:modified xsi:type="dcterms:W3CDTF">2022-09-08T16:27:49Z</dcterms:modified>
</cp:coreProperties>
</file>